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85"/>
  </p:notesMasterIdLst>
  <p:sldIdLst>
    <p:sldId id="256" r:id="rId5"/>
    <p:sldId id="397" r:id="rId6"/>
    <p:sldId id="402" r:id="rId7"/>
    <p:sldId id="399" r:id="rId8"/>
    <p:sldId id="403" r:id="rId9"/>
    <p:sldId id="398" r:id="rId10"/>
    <p:sldId id="401" r:id="rId11"/>
    <p:sldId id="400" r:id="rId12"/>
    <p:sldId id="259" r:id="rId13"/>
    <p:sldId id="396" r:id="rId14"/>
    <p:sldId id="316" r:id="rId15"/>
    <p:sldId id="319" r:id="rId16"/>
    <p:sldId id="321" r:id="rId17"/>
    <p:sldId id="323" r:id="rId18"/>
    <p:sldId id="320" r:id="rId19"/>
    <p:sldId id="317" r:id="rId20"/>
    <p:sldId id="275" r:id="rId21"/>
    <p:sldId id="324" r:id="rId22"/>
    <p:sldId id="336" r:id="rId23"/>
    <p:sldId id="337" r:id="rId24"/>
    <p:sldId id="338" r:id="rId25"/>
    <p:sldId id="339" r:id="rId26"/>
    <p:sldId id="355" r:id="rId27"/>
    <p:sldId id="356" r:id="rId28"/>
    <p:sldId id="340" r:id="rId29"/>
    <p:sldId id="357" r:id="rId30"/>
    <p:sldId id="358" r:id="rId31"/>
    <p:sldId id="359" r:id="rId32"/>
    <p:sldId id="341" r:id="rId33"/>
    <p:sldId id="360" r:id="rId34"/>
    <p:sldId id="361" r:id="rId35"/>
    <p:sldId id="362" r:id="rId36"/>
    <p:sldId id="363" r:id="rId37"/>
    <p:sldId id="364" r:id="rId38"/>
    <p:sldId id="342" r:id="rId39"/>
    <p:sldId id="365" r:id="rId40"/>
    <p:sldId id="366" r:id="rId41"/>
    <p:sldId id="367" r:id="rId42"/>
    <p:sldId id="368" r:id="rId43"/>
    <p:sldId id="369" r:id="rId44"/>
    <p:sldId id="370" r:id="rId45"/>
    <p:sldId id="371" r:id="rId46"/>
    <p:sldId id="343" r:id="rId47"/>
    <p:sldId id="372" r:id="rId48"/>
    <p:sldId id="373" r:id="rId49"/>
    <p:sldId id="374" r:id="rId50"/>
    <p:sldId id="344" r:id="rId51"/>
    <p:sldId id="375" r:id="rId52"/>
    <p:sldId id="376" r:id="rId53"/>
    <p:sldId id="377" r:id="rId54"/>
    <p:sldId id="378" r:id="rId55"/>
    <p:sldId id="379" r:id="rId56"/>
    <p:sldId id="380" r:id="rId57"/>
    <p:sldId id="345" r:id="rId58"/>
    <p:sldId id="381" r:id="rId59"/>
    <p:sldId id="382" r:id="rId60"/>
    <p:sldId id="383" r:id="rId61"/>
    <p:sldId id="384" r:id="rId62"/>
    <p:sldId id="346" r:id="rId63"/>
    <p:sldId id="385" r:id="rId64"/>
    <p:sldId id="386" r:id="rId65"/>
    <p:sldId id="387" r:id="rId66"/>
    <p:sldId id="388" r:id="rId67"/>
    <p:sldId id="389" r:id="rId68"/>
    <p:sldId id="347" r:id="rId69"/>
    <p:sldId id="390" r:id="rId70"/>
    <p:sldId id="349" r:id="rId71"/>
    <p:sldId id="391" r:id="rId72"/>
    <p:sldId id="350" r:id="rId73"/>
    <p:sldId id="392" r:id="rId74"/>
    <p:sldId id="393" r:id="rId75"/>
    <p:sldId id="351" r:id="rId76"/>
    <p:sldId id="352" r:id="rId77"/>
    <p:sldId id="394" r:id="rId78"/>
    <p:sldId id="348" r:id="rId79"/>
    <p:sldId id="395" r:id="rId80"/>
    <p:sldId id="353" r:id="rId81"/>
    <p:sldId id="354" r:id="rId82"/>
    <p:sldId id="335" r:id="rId83"/>
    <p:sldId id="276" r:id="rId84"/>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F3"/>
    <a:srgbClr val="D0DB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22280-9268-BD4E-B728-C9841A738D22}" v="87" dt="2021-02-04T11:00:21.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23"/>
    <p:restoredTop sz="67442" autoAdjust="0"/>
  </p:normalViewPr>
  <p:slideViewPr>
    <p:cSldViewPr snapToGrid="0" snapToObjects="1">
      <p:cViewPr varScale="1">
        <p:scale>
          <a:sx n="70" d="100"/>
          <a:sy n="70" d="100"/>
        </p:scale>
        <p:origin x="258" y="66"/>
      </p:cViewPr>
      <p:guideLst>
        <p:guide orient="horz" pos="2137"/>
        <p:guide pos="285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é Miguel Santos Espino." userId="1aff7839-0b75-4392-822d-21266a0560a3" providerId="ADAL" clId="{7BE22280-9268-BD4E-B728-C9841A738D22}"/>
    <pc:docChg chg="undo custSel addSld delSld modSld addMainMaster delMainMaster modMainMaster">
      <pc:chgData name="José Miguel Santos Espino." userId="1aff7839-0b75-4392-822d-21266a0560a3" providerId="ADAL" clId="{7BE22280-9268-BD4E-B728-C9841A738D22}" dt="2021-02-04T11:00:21.129" v="721" actId="20577"/>
      <pc:docMkLst>
        <pc:docMk/>
      </pc:docMkLst>
      <pc:sldChg chg="addSp modSp mod modAnim">
        <pc:chgData name="José Miguel Santos Espino." userId="1aff7839-0b75-4392-822d-21266a0560a3" providerId="ADAL" clId="{7BE22280-9268-BD4E-B728-C9841A738D22}" dt="2021-02-04T11:00:21.129" v="721" actId="20577"/>
        <pc:sldMkLst>
          <pc:docMk/>
          <pc:sldMk cId="1728053188" sldId="256"/>
        </pc:sldMkLst>
        <pc:spChg chg="mod">
          <ac:chgData name="José Miguel Santos Espino." userId="1aff7839-0b75-4392-822d-21266a0560a3" providerId="ADAL" clId="{7BE22280-9268-BD4E-B728-C9841A738D22}" dt="2021-02-01T11:47:25.735" v="15"/>
          <ac:spMkLst>
            <pc:docMk/>
            <pc:sldMk cId="1728053188" sldId="256"/>
            <ac:spMk id="2" creationId="{00000000-0000-0000-0000-000000000000}"/>
          </ac:spMkLst>
        </pc:spChg>
        <pc:spChg chg="mod">
          <ac:chgData name="José Miguel Santos Espino." userId="1aff7839-0b75-4392-822d-21266a0560a3" providerId="ADAL" clId="{7BE22280-9268-BD4E-B728-C9841A738D22}" dt="2021-02-04T10:46:34.708" v="456" actId="14100"/>
          <ac:spMkLst>
            <pc:docMk/>
            <pc:sldMk cId="1728053188" sldId="256"/>
            <ac:spMk id="3" creationId="{00000000-0000-0000-0000-000000000000}"/>
          </ac:spMkLst>
        </pc:spChg>
        <pc:spChg chg="add mod">
          <ac:chgData name="José Miguel Santos Espino." userId="1aff7839-0b75-4392-822d-21266a0560a3" providerId="ADAL" clId="{7BE22280-9268-BD4E-B728-C9841A738D22}" dt="2021-02-01T12:15:58.666" v="299" actId="1076"/>
          <ac:spMkLst>
            <pc:docMk/>
            <pc:sldMk cId="1728053188" sldId="256"/>
            <ac:spMk id="4" creationId="{23958C4C-02F6-D94D-817D-6CD2BD338DDF}"/>
          </ac:spMkLst>
        </pc:spChg>
        <pc:spChg chg="add mod">
          <ac:chgData name="José Miguel Santos Espino." userId="1aff7839-0b75-4392-822d-21266a0560a3" providerId="ADAL" clId="{7BE22280-9268-BD4E-B728-C9841A738D22}" dt="2021-02-04T11:00:21.129" v="721" actId="20577"/>
          <ac:spMkLst>
            <pc:docMk/>
            <pc:sldMk cId="1728053188" sldId="256"/>
            <ac:spMk id="5" creationId="{8F60C301-C727-084E-9DFF-00FAA4C0C03A}"/>
          </ac:spMkLst>
        </pc:spChg>
      </pc:sldChg>
      <pc:sldChg chg="delSp modSp mod modTransition modAnim">
        <pc:chgData name="José Miguel Santos Espino." userId="1aff7839-0b75-4392-822d-21266a0560a3" providerId="ADAL" clId="{7BE22280-9268-BD4E-B728-C9841A738D22}" dt="2021-02-04T10:54:25.756" v="477"/>
        <pc:sldMkLst>
          <pc:docMk/>
          <pc:sldMk cId="3767351503" sldId="257"/>
        </pc:sldMkLst>
        <pc:spChg chg="mod">
          <ac:chgData name="José Miguel Santos Espino." userId="1aff7839-0b75-4392-822d-21266a0560a3" providerId="ADAL" clId="{7BE22280-9268-BD4E-B728-C9841A738D22}" dt="2021-02-01T11:47:25.735" v="15"/>
          <ac:spMkLst>
            <pc:docMk/>
            <pc:sldMk cId="3767351503" sldId="257"/>
            <ac:spMk id="2" creationId="{00000000-0000-0000-0000-000000000000}"/>
          </ac:spMkLst>
        </pc:spChg>
        <pc:spChg chg="mod">
          <ac:chgData name="José Miguel Santos Espino." userId="1aff7839-0b75-4392-822d-21266a0560a3" providerId="ADAL" clId="{7BE22280-9268-BD4E-B728-C9841A738D22}" dt="2021-02-01T11:56:26.690" v="240" actId="20577"/>
          <ac:spMkLst>
            <pc:docMk/>
            <pc:sldMk cId="3767351503" sldId="257"/>
            <ac:spMk id="3" creationId="{00000000-0000-0000-0000-000000000000}"/>
          </ac:spMkLst>
        </pc:spChg>
        <pc:spChg chg="del">
          <ac:chgData name="José Miguel Santos Espino." userId="1aff7839-0b75-4392-822d-21266a0560a3" providerId="ADAL" clId="{7BE22280-9268-BD4E-B728-C9841A738D22}" dt="2021-02-01T11:55:35.884" v="181" actId="478"/>
          <ac:spMkLst>
            <pc:docMk/>
            <pc:sldMk cId="3767351503" sldId="257"/>
            <ac:spMk id="5" creationId="{00000000-0000-0000-0000-000000000000}"/>
          </ac:spMkLst>
        </pc:spChg>
      </pc:sldChg>
      <pc:sldChg chg="delSp modSp mod modTransition">
        <pc:chgData name="José Miguel Santos Espino." userId="1aff7839-0b75-4392-822d-21266a0560a3" providerId="ADAL" clId="{7BE22280-9268-BD4E-B728-C9841A738D22}" dt="2021-02-04T10:54:25.756" v="477"/>
        <pc:sldMkLst>
          <pc:docMk/>
          <pc:sldMk cId="3850056823" sldId="259"/>
        </pc:sldMkLst>
        <pc:spChg chg="mod">
          <ac:chgData name="José Miguel Santos Espino." userId="1aff7839-0b75-4392-822d-21266a0560a3" providerId="ADAL" clId="{7BE22280-9268-BD4E-B728-C9841A738D22}" dt="2021-02-01T11:47:25.735" v="15"/>
          <ac:spMkLst>
            <pc:docMk/>
            <pc:sldMk cId="3850056823" sldId="259"/>
            <ac:spMk id="2" creationId="{00000000-0000-0000-0000-000000000000}"/>
          </ac:spMkLst>
        </pc:spChg>
        <pc:spChg chg="mod">
          <ac:chgData name="José Miguel Santos Espino." userId="1aff7839-0b75-4392-822d-21266a0560a3" providerId="ADAL" clId="{7BE22280-9268-BD4E-B728-C9841A738D22}" dt="2021-02-01T11:47:25.890" v="16" actId="27636"/>
          <ac:spMkLst>
            <pc:docMk/>
            <pc:sldMk cId="3850056823" sldId="259"/>
            <ac:spMk id="3" creationId="{00000000-0000-0000-0000-000000000000}"/>
          </ac:spMkLst>
        </pc:spChg>
        <pc:spChg chg="del">
          <ac:chgData name="José Miguel Santos Espino." userId="1aff7839-0b75-4392-822d-21266a0560a3" providerId="ADAL" clId="{7BE22280-9268-BD4E-B728-C9841A738D22}" dt="2021-02-01T11:55:38.833" v="182" actId="478"/>
          <ac:spMkLst>
            <pc:docMk/>
            <pc:sldMk cId="3850056823" sldId="259"/>
            <ac:spMk id="5" creationId="{00000000-0000-0000-0000-000000000000}"/>
          </ac:spMkLst>
        </pc:spChg>
      </pc:sldChg>
      <pc:sldChg chg="modSp del">
        <pc:chgData name="José Miguel Santos Espino." userId="1aff7839-0b75-4392-822d-21266a0560a3" providerId="ADAL" clId="{7BE22280-9268-BD4E-B728-C9841A738D22}" dt="2021-02-01T11:54:52.057" v="178" actId="2696"/>
        <pc:sldMkLst>
          <pc:docMk/>
          <pc:sldMk cId="3659378075" sldId="261"/>
        </pc:sldMkLst>
        <pc:spChg chg="mod">
          <ac:chgData name="José Miguel Santos Espino." userId="1aff7839-0b75-4392-822d-21266a0560a3" providerId="ADAL" clId="{7BE22280-9268-BD4E-B728-C9841A738D22}" dt="2021-02-01T11:47:25.735" v="15"/>
          <ac:spMkLst>
            <pc:docMk/>
            <pc:sldMk cId="3659378075" sldId="261"/>
            <ac:spMk id="2" creationId="{00000000-0000-0000-0000-000000000000}"/>
          </ac:spMkLst>
        </pc:spChg>
      </pc:sldChg>
      <pc:sldChg chg="delSp modSp mod modTransition">
        <pc:chgData name="José Miguel Santos Espino." userId="1aff7839-0b75-4392-822d-21266a0560a3" providerId="ADAL" clId="{7BE22280-9268-BD4E-B728-C9841A738D22}" dt="2021-02-04T10:54:25.756" v="477"/>
        <pc:sldMkLst>
          <pc:docMk/>
          <pc:sldMk cId="3610166504" sldId="264"/>
        </pc:sldMkLst>
        <pc:spChg chg="mod">
          <ac:chgData name="José Miguel Santos Espino." userId="1aff7839-0b75-4392-822d-21266a0560a3" providerId="ADAL" clId="{7BE22280-9268-BD4E-B728-C9841A738D22}" dt="2021-02-01T11:47:25.735" v="15"/>
          <ac:spMkLst>
            <pc:docMk/>
            <pc:sldMk cId="3610166504" sldId="264"/>
            <ac:spMk id="2" creationId="{00000000-0000-0000-0000-000000000000}"/>
          </ac:spMkLst>
        </pc:spChg>
        <pc:spChg chg="mod">
          <ac:chgData name="José Miguel Santos Espino." userId="1aff7839-0b75-4392-822d-21266a0560a3" providerId="ADAL" clId="{7BE22280-9268-BD4E-B728-C9841A738D22}" dt="2021-02-01T11:57:58.103" v="254" actId="20577"/>
          <ac:spMkLst>
            <pc:docMk/>
            <pc:sldMk cId="3610166504" sldId="264"/>
            <ac:spMk id="3" creationId="{00000000-0000-0000-0000-000000000000}"/>
          </ac:spMkLst>
        </pc:spChg>
        <pc:spChg chg="del">
          <ac:chgData name="José Miguel Santos Espino." userId="1aff7839-0b75-4392-822d-21266a0560a3" providerId="ADAL" clId="{7BE22280-9268-BD4E-B728-C9841A738D22}" dt="2021-02-01T11:55:28.346" v="180" actId="478"/>
          <ac:spMkLst>
            <pc:docMk/>
            <pc:sldMk cId="3610166504" sldId="264"/>
            <ac:spMk id="5" creationId="{00000000-0000-0000-0000-000000000000}"/>
          </ac:spMkLst>
        </pc:spChg>
      </pc:sldChg>
      <pc:sldChg chg="delSp modSp mod modTransition">
        <pc:chgData name="José Miguel Santos Espino." userId="1aff7839-0b75-4392-822d-21266a0560a3" providerId="ADAL" clId="{7BE22280-9268-BD4E-B728-C9841A738D22}" dt="2021-02-04T10:57:28.551" v="710" actId="6549"/>
        <pc:sldMkLst>
          <pc:docMk/>
          <pc:sldMk cId="3706011584" sldId="268"/>
        </pc:sldMkLst>
        <pc:spChg chg="mod">
          <ac:chgData name="José Miguel Santos Espino." userId="1aff7839-0b75-4392-822d-21266a0560a3" providerId="ADAL" clId="{7BE22280-9268-BD4E-B728-C9841A738D22}" dt="2021-02-01T11:47:25.735" v="15"/>
          <ac:spMkLst>
            <pc:docMk/>
            <pc:sldMk cId="3706011584" sldId="268"/>
            <ac:spMk id="2" creationId="{00000000-0000-0000-0000-000000000000}"/>
          </ac:spMkLst>
        </pc:spChg>
        <pc:spChg chg="mod">
          <ac:chgData name="José Miguel Santos Espino." userId="1aff7839-0b75-4392-822d-21266a0560a3" providerId="ADAL" clId="{7BE22280-9268-BD4E-B728-C9841A738D22}" dt="2021-02-04T10:57:28.551" v="710" actId="6549"/>
          <ac:spMkLst>
            <pc:docMk/>
            <pc:sldMk cId="3706011584" sldId="268"/>
            <ac:spMk id="3" creationId="{00000000-0000-0000-0000-000000000000}"/>
          </ac:spMkLst>
        </pc:spChg>
        <pc:spChg chg="del">
          <ac:chgData name="José Miguel Santos Espino." userId="1aff7839-0b75-4392-822d-21266a0560a3" providerId="ADAL" clId="{7BE22280-9268-BD4E-B728-C9841A738D22}" dt="2021-02-01T11:55:20.075" v="179" actId="478"/>
          <ac:spMkLst>
            <pc:docMk/>
            <pc:sldMk cId="3706011584" sldId="268"/>
            <ac:spMk id="5" creationId="{00000000-0000-0000-0000-000000000000}"/>
          </ac:spMkLst>
        </pc:spChg>
      </pc:sldChg>
      <pc:sldChg chg="modSp modTransition">
        <pc:chgData name="José Miguel Santos Espino." userId="1aff7839-0b75-4392-822d-21266a0560a3" providerId="ADAL" clId="{7BE22280-9268-BD4E-B728-C9841A738D22}" dt="2021-02-04T10:54:25.756" v="477"/>
        <pc:sldMkLst>
          <pc:docMk/>
          <pc:sldMk cId="765401764" sldId="272"/>
        </pc:sldMkLst>
        <pc:spChg chg="mod">
          <ac:chgData name="José Miguel Santos Espino." userId="1aff7839-0b75-4392-822d-21266a0560a3" providerId="ADAL" clId="{7BE22280-9268-BD4E-B728-C9841A738D22}" dt="2021-02-01T11:47:25.735" v="15"/>
          <ac:spMkLst>
            <pc:docMk/>
            <pc:sldMk cId="765401764" sldId="272"/>
            <ac:spMk id="2" creationId="{6DEE0099-840D-3143-B1D3-2D2DA670CC75}"/>
          </ac:spMkLst>
        </pc:spChg>
      </pc:sldChg>
      <pc:sldChg chg="modSp modTransition">
        <pc:chgData name="José Miguel Santos Espino." userId="1aff7839-0b75-4392-822d-21266a0560a3" providerId="ADAL" clId="{7BE22280-9268-BD4E-B728-C9841A738D22}" dt="2021-02-04T10:54:25.756" v="477"/>
        <pc:sldMkLst>
          <pc:docMk/>
          <pc:sldMk cId="1860310852" sldId="273"/>
        </pc:sldMkLst>
        <pc:spChg chg="mod">
          <ac:chgData name="José Miguel Santos Espino." userId="1aff7839-0b75-4392-822d-21266a0560a3" providerId="ADAL" clId="{7BE22280-9268-BD4E-B728-C9841A738D22}" dt="2021-02-01T11:47:25.735" v="15"/>
          <ac:spMkLst>
            <pc:docMk/>
            <pc:sldMk cId="1860310852" sldId="273"/>
            <ac:spMk id="2" creationId="{43AAF1C9-E76F-E044-BC12-1FD95657A198}"/>
          </ac:spMkLst>
        </pc:spChg>
      </pc:sldChg>
      <pc:sldChg chg="modSp mod modTransition">
        <pc:chgData name="José Miguel Santos Espino." userId="1aff7839-0b75-4392-822d-21266a0560a3" providerId="ADAL" clId="{7BE22280-9268-BD4E-B728-C9841A738D22}" dt="2021-02-04T10:54:25.756" v="477"/>
        <pc:sldMkLst>
          <pc:docMk/>
          <pc:sldMk cId="2977757884" sldId="274"/>
        </pc:sldMkLst>
        <pc:spChg chg="mod">
          <ac:chgData name="José Miguel Santos Espino." userId="1aff7839-0b75-4392-822d-21266a0560a3" providerId="ADAL" clId="{7BE22280-9268-BD4E-B728-C9841A738D22}" dt="2021-02-01T11:47:25.735" v="15"/>
          <ac:spMkLst>
            <pc:docMk/>
            <pc:sldMk cId="2977757884" sldId="274"/>
            <ac:spMk id="2" creationId="{79BBDA2A-B508-A043-BA92-428A8771839E}"/>
          </ac:spMkLst>
        </pc:spChg>
        <pc:spChg chg="mod">
          <ac:chgData name="José Miguel Santos Espino." userId="1aff7839-0b75-4392-822d-21266a0560a3" providerId="ADAL" clId="{7BE22280-9268-BD4E-B728-C9841A738D22}" dt="2021-02-01T11:58:20.653" v="258" actId="113"/>
          <ac:spMkLst>
            <pc:docMk/>
            <pc:sldMk cId="2977757884" sldId="274"/>
            <ac:spMk id="3" creationId="{3E8211D5-A253-4B44-9696-1E4E85074915}"/>
          </ac:spMkLst>
        </pc:spChg>
      </pc:sldChg>
      <pc:sldChg chg="modSp mod modTransition">
        <pc:chgData name="José Miguel Santos Espino." userId="1aff7839-0b75-4392-822d-21266a0560a3" providerId="ADAL" clId="{7BE22280-9268-BD4E-B728-C9841A738D22}" dt="2021-02-04T10:54:25.756" v="477"/>
        <pc:sldMkLst>
          <pc:docMk/>
          <pc:sldMk cId="4104573151" sldId="275"/>
        </pc:sldMkLst>
        <pc:spChg chg="mod">
          <ac:chgData name="José Miguel Santos Espino." userId="1aff7839-0b75-4392-822d-21266a0560a3" providerId="ADAL" clId="{7BE22280-9268-BD4E-B728-C9841A738D22}" dt="2021-02-01T11:47:25.735" v="15"/>
          <ac:spMkLst>
            <pc:docMk/>
            <pc:sldMk cId="4104573151" sldId="275"/>
            <ac:spMk id="2" creationId="{D4E22523-F8D8-C049-B938-A3D375F6D4C8}"/>
          </ac:spMkLst>
        </pc:spChg>
        <pc:spChg chg="mod">
          <ac:chgData name="José Miguel Santos Espino." userId="1aff7839-0b75-4392-822d-21266a0560a3" providerId="ADAL" clId="{7BE22280-9268-BD4E-B728-C9841A738D22}" dt="2021-02-01T21:22:58.674" v="324" actId="20577"/>
          <ac:spMkLst>
            <pc:docMk/>
            <pc:sldMk cId="4104573151" sldId="275"/>
            <ac:spMk id="3" creationId="{4CEB3DC7-8D71-0141-AA79-49FF48D7DE24}"/>
          </ac:spMkLst>
        </pc:spChg>
      </pc:sldChg>
      <pc:sldChg chg="modSp del">
        <pc:chgData name="José Miguel Santos Espino." userId="1aff7839-0b75-4392-822d-21266a0560a3" providerId="ADAL" clId="{7BE22280-9268-BD4E-B728-C9841A738D22}" dt="2021-02-01T11:48:11.413" v="17" actId="2696"/>
        <pc:sldMkLst>
          <pc:docMk/>
          <pc:sldMk cId="304224656" sldId="276"/>
        </pc:sldMkLst>
        <pc:spChg chg="mod">
          <ac:chgData name="José Miguel Santos Espino." userId="1aff7839-0b75-4392-822d-21266a0560a3" providerId="ADAL" clId="{7BE22280-9268-BD4E-B728-C9841A738D22}" dt="2021-02-01T11:47:25.735" v="15"/>
          <ac:spMkLst>
            <pc:docMk/>
            <pc:sldMk cId="304224656" sldId="276"/>
            <ac:spMk id="2" creationId="{00000000-0000-0000-0000-000000000000}"/>
          </ac:spMkLst>
        </pc:spChg>
      </pc:sldChg>
      <pc:sldChg chg="modSp modTransition">
        <pc:chgData name="José Miguel Santos Espino." userId="1aff7839-0b75-4392-822d-21266a0560a3" providerId="ADAL" clId="{7BE22280-9268-BD4E-B728-C9841A738D22}" dt="2021-02-04T10:54:25.756" v="477"/>
        <pc:sldMkLst>
          <pc:docMk/>
          <pc:sldMk cId="2101013957" sldId="277"/>
        </pc:sldMkLst>
        <pc:spChg chg="mod">
          <ac:chgData name="José Miguel Santos Espino." userId="1aff7839-0b75-4392-822d-21266a0560a3" providerId="ADAL" clId="{7BE22280-9268-BD4E-B728-C9841A738D22}" dt="2021-02-01T11:47:25.735" v="15"/>
          <ac:spMkLst>
            <pc:docMk/>
            <pc:sldMk cId="2101013957" sldId="277"/>
            <ac:spMk id="2" creationId="{00000000-0000-0000-0000-000000000000}"/>
          </ac:spMkLst>
        </pc:spChg>
      </pc:sldChg>
      <pc:sldChg chg="addSp delSp modSp new del mod modClrScheme chgLayout">
        <pc:chgData name="José Miguel Santos Espino." userId="1aff7839-0b75-4392-822d-21266a0560a3" providerId="ADAL" clId="{7BE22280-9268-BD4E-B728-C9841A738D22}" dt="2021-02-04T10:53:59.227" v="475" actId="2696"/>
        <pc:sldMkLst>
          <pc:docMk/>
          <pc:sldMk cId="3295857977" sldId="278"/>
        </pc:sldMkLst>
        <pc:spChg chg="mod ord">
          <ac:chgData name="José Miguel Santos Espino." userId="1aff7839-0b75-4392-822d-21266a0560a3" providerId="ADAL" clId="{7BE22280-9268-BD4E-B728-C9841A738D22}" dt="2021-02-04T10:44:05.872" v="350" actId="20577"/>
          <ac:spMkLst>
            <pc:docMk/>
            <pc:sldMk cId="3295857977" sldId="278"/>
            <ac:spMk id="2" creationId="{85D576D4-659A-DD45-92A4-6BE7F1C95288}"/>
          </ac:spMkLst>
        </pc:spChg>
        <pc:spChg chg="del mod ord">
          <ac:chgData name="José Miguel Santos Espino." userId="1aff7839-0b75-4392-822d-21266a0560a3" providerId="ADAL" clId="{7BE22280-9268-BD4E-B728-C9841A738D22}" dt="2021-02-04T10:44:00.629" v="335" actId="700"/>
          <ac:spMkLst>
            <pc:docMk/>
            <pc:sldMk cId="3295857977" sldId="278"/>
            <ac:spMk id="3" creationId="{5A7BDD2D-E185-254C-86ED-3066D5DE7698}"/>
          </ac:spMkLst>
        </pc:spChg>
        <pc:spChg chg="add del mod ord">
          <ac:chgData name="José Miguel Santos Espino." userId="1aff7839-0b75-4392-822d-21266a0560a3" providerId="ADAL" clId="{7BE22280-9268-BD4E-B728-C9841A738D22}" dt="2021-02-04T10:48:18.847" v="458" actId="21"/>
          <ac:spMkLst>
            <pc:docMk/>
            <pc:sldMk cId="3295857977" sldId="278"/>
            <ac:spMk id="4" creationId="{1FBCA92A-ABFB-084C-AB20-79D820753320}"/>
          </ac:spMkLst>
        </pc:spChg>
        <pc:spChg chg="add mod">
          <ac:chgData name="José Miguel Santos Espino." userId="1aff7839-0b75-4392-822d-21266a0560a3" providerId="ADAL" clId="{7BE22280-9268-BD4E-B728-C9841A738D22}" dt="2021-02-04T10:48:18.847" v="458" actId="21"/>
          <ac:spMkLst>
            <pc:docMk/>
            <pc:sldMk cId="3295857977" sldId="278"/>
            <ac:spMk id="6" creationId="{A450B607-E559-B142-AB12-7DED80DDE8E7}"/>
          </ac:spMkLst>
        </pc:spChg>
      </pc:sldChg>
      <pc:sldMasterChg chg="new del mod addSldLayout delSldLayout">
        <pc:chgData name="José Miguel Santos Espino." userId="1aff7839-0b75-4392-822d-21266a0560a3" providerId="ADAL" clId="{7BE22280-9268-BD4E-B728-C9841A738D22}" dt="2021-02-01T11:47:11.455" v="14" actId="6938"/>
        <pc:sldMasterMkLst>
          <pc:docMk/>
          <pc:sldMasterMk cId="2652936059" sldId="2147483660"/>
        </pc:sldMasterMkLst>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648825274" sldId="2147483661"/>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3724794402" sldId="2147483662"/>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868141670" sldId="2147483663"/>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843827152" sldId="2147483664"/>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1015823810" sldId="2147483665"/>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324255348" sldId="2147483666"/>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206752538" sldId="2147483667"/>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1746522613" sldId="2147483668"/>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687962179" sldId="2147483669"/>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530066797" sldId="2147483670"/>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776542175" sldId="2147483671"/>
          </pc:sldLayoutMkLst>
        </pc:sldLayoutChg>
      </pc:sldMasterChg>
    </pc:docChg>
  </pc:docChgLst>
  <pc:docChgLst>
    <pc:chgData name="José Miguel Santos Espino." userId="1aff7839-0b75-4392-822d-21266a0560a3" providerId="ADAL" clId="{DD8AA46E-8027-4117-9ECC-605EE62DE101}"/>
    <pc:docChg chg="modShowInfo">
      <pc:chgData name="José Miguel Santos Espino." userId="1aff7839-0b75-4392-822d-21266a0560a3" providerId="ADAL" clId="{DD8AA46E-8027-4117-9ECC-605EE62DE101}" dt="2021-02-05T08:38:59.013" v="0" actId="2744"/>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02B64-CB82-7841-BA36-05D9947DC234}" type="datetimeFigureOut">
              <a:rPr lang="es-ES_tradnl" smtClean="0"/>
              <a:t>03/10/2022</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E6BF0-3412-F540-BC85-91C2B31DA84A}" type="slidenum">
              <a:rPr lang="es-ES_tradnl" smtClean="0"/>
              <a:t>‹#›</a:t>
            </a:fld>
            <a:endParaRPr lang="es-ES_tradnl"/>
          </a:p>
        </p:txBody>
      </p:sp>
    </p:spTree>
    <p:extLst>
      <p:ext uri="{BB962C8B-B14F-4D97-AF65-F5344CB8AC3E}">
        <p14:creationId xmlns:p14="http://schemas.microsoft.com/office/powerpoint/2010/main" val="1647691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s.wikipedia.org/wiki/Text-to-speech" TargetMode="External"/><Relationship Id="rId3" Type="http://schemas.openxmlformats.org/officeDocument/2006/relationships/hyperlink" Target="https://es.wikipedia.org/wiki/S%C3%ADntesis_de_habla" TargetMode="External"/><Relationship Id="rId7" Type="http://schemas.openxmlformats.org/officeDocument/2006/relationships/hyperlink" Target="https://es.wikipedia.org/wiki/Red_privada_virtua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s.wikipedia.org/wiki/IEEE_802.1X" TargetMode="External"/><Relationship Id="rId5" Type="http://schemas.openxmlformats.org/officeDocument/2006/relationships/hyperlink" Target="https://es.wikipedia.org/wiki/Evolution-Data_Optimized" TargetMode="External"/><Relationship Id="rId4" Type="http://schemas.openxmlformats.org/officeDocument/2006/relationships/hyperlink" Target="https://es.wikipedia.org/wiki/IS-95" TargetMode="External"/><Relationship Id="rId9" Type="http://schemas.openxmlformats.org/officeDocument/2006/relationships/hyperlink" Target="https://es.wikipedia.org/wiki/WVGA"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s.wikipedia.org/wiki/HTML5"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s.wikipedia.org/wiki/Anexo:Historial_de_versiones_de_Android#cite_note-36"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s.wikipedia.org/wiki/Modo_privado"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s.wikipedia.org/wiki/Filesystem_in_Userspace" TargetMode="External"/><Relationship Id="rId5" Type="http://schemas.openxmlformats.org/officeDocument/2006/relationships/hyperlink" Target="https://es.wikipedia.org/wiki/Server_Name_Indication" TargetMode="External"/><Relationship Id="rId4" Type="http://schemas.openxmlformats.org/officeDocument/2006/relationships/hyperlink" Target="https://es.wikipedia.org/wiki/Google_Talk"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s.wikipedia.org/wiki/Modo_privado"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s.wikipedia.org/wiki/Filesystem_in_Userspace" TargetMode="External"/><Relationship Id="rId5" Type="http://schemas.openxmlformats.org/officeDocument/2006/relationships/hyperlink" Target="https://es.wikipedia.org/wiki/Server_Name_Indication" TargetMode="External"/><Relationship Id="rId4" Type="http://schemas.openxmlformats.org/officeDocument/2006/relationships/hyperlink" Target="https://es.wikipedia.org/wiki/Google_Talk"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es.wikipedia.org/wiki/Anexo:Historial_de_versiones_de_Android#cite_note-Android-Media-Formats-63" TargetMode="External"/><Relationship Id="rId3" Type="http://schemas.openxmlformats.org/officeDocument/2006/relationships/hyperlink" Target="https://es.wikipedia.org/wiki/Pantalla_de_bloqueo" TargetMode="External"/><Relationship Id="rId7" Type="http://schemas.openxmlformats.org/officeDocument/2006/relationships/hyperlink" Target="https://es.wikipedia.org/wiki/WebP" TargetMode="External"/><Relationship Id="rId12" Type="http://schemas.openxmlformats.org/officeDocument/2006/relationships/hyperlink" Target="https://es.wikipedia.org/w/index.php?title=1080P&amp;action=edit&amp;redlink=1"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s.wikipedia.org/wiki/Near_Field_Communication" TargetMode="External"/><Relationship Id="rId11" Type="http://schemas.openxmlformats.org/officeDocument/2006/relationships/hyperlink" Target="https://es.wikipedia.org/wiki/Anexo:Historial_de_versiones_de_Android#cite_note-75" TargetMode="External"/><Relationship Id="rId5" Type="http://schemas.openxmlformats.org/officeDocument/2006/relationships/hyperlink" Target="https://es.wikipedia.org/wiki/Roboto" TargetMode="External"/><Relationship Id="rId10" Type="http://schemas.openxmlformats.org/officeDocument/2006/relationships/hyperlink" Target="https://es.wikipedia.org/wiki/Wi-Fi_Direct" TargetMode="External"/><Relationship Id="rId4" Type="http://schemas.openxmlformats.org/officeDocument/2006/relationships/hyperlink" Target="https://es.wikipedia.org/wiki/Google_Chrome" TargetMode="External"/><Relationship Id="rId9" Type="http://schemas.openxmlformats.org/officeDocument/2006/relationships/hyperlink" Target="https://es.wikipedia.org/wiki/Anexo:Historial_de_versiones_de_Android#cite_note-74"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es.wikipedia.org/wiki/Anexo:Historial_de_versiones_de_Android#cite_note-85" TargetMode="External"/><Relationship Id="rId13" Type="http://schemas.openxmlformats.org/officeDocument/2006/relationships/hyperlink" Target="https://es.wikipedia.org/wiki/Anexo:Historial_de_versiones_de_Android#cite_note-87" TargetMode="External"/><Relationship Id="rId3" Type="http://schemas.openxmlformats.org/officeDocument/2006/relationships/hyperlink" Target="https://es.wikipedia.org/wiki/Accesibilidad" TargetMode="External"/><Relationship Id="rId7" Type="http://schemas.openxmlformats.org/officeDocument/2006/relationships/hyperlink" Target="https://es.wikipedia.org/wiki/Google%2B" TargetMode="External"/><Relationship Id="rId12" Type="http://schemas.openxmlformats.org/officeDocument/2006/relationships/hyperlink" Target="https://es.wikipedia.org/w/index.php?title=Reproducci%C3%B3n_sin_pausas&amp;action=edit&amp;redlink=1" TargetMode="External"/><Relationship Id="rId2" Type="http://schemas.openxmlformats.org/officeDocument/2006/relationships/slide" Target="../slides/slide47.xml"/><Relationship Id="rId16" Type="http://schemas.openxmlformats.org/officeDocument/2006/relationships/hyperlink" Target="https://es.wikipedia.org/wiki/Anexo:Historial_de_versiones_de_Android#cite_note-89" TargetMode="External"/><Relationship Id="rId1" Type="http://schemas.openxmlformats.org/officeDocument/2006/relationships/notesMaster" Target="../notesMasters/notesMaster1.xml"/><Relationship Id="rId6" Type="http://schemas.openxmlformats.org/officeDocument/2006/relationships/hyperlink" Target="https://es.wikipedia.org/wiki/Nexus_7" TargetMode="External"/><Relationship Id="rId11" Type="http://schemas.openxmlformats.org/officeDocument/2006/relationships/hyperlink" Target="https://es.wikipedia.org/wiki/Conversor_digital-anal%C3%B3gico" TargetMode="External"/><Relationship Id="rId5" Type="http://schemas.openxmlformats.org/officeDocument/2006/relationships/hyperlink" Target="https://es.wikipedia.org/wiki/Anexo:Historial_de_versiones_de_Android#cite_note-android41-differentlayouts-84" TargetMode="External"/><Relationship Id="rId15" Type="http://schemas.openxmlformats.org/officeDocument/2006/relationships/hyperlink" Target="https://es.wikipedia.org/wiki/Google_Chrome" TargetMode="External"/><Relationship Id="rId10" Type="http://schemas.openxmlformats.org/officeDocument/2006/relationships/hyperlink" Target="https://es.wikipedia.org/wiki/Anexo:Historial_de_versiones_de_Android#cite_note-Android-4.1-devs-86" TargetMode="External"/><Relationship Id="rId4" Type="http://schemas.openxmlformats.org/officeDocument/2006/relationships/hyperlink" Target="https://es.wikipedia.org/wiki/Phablet" TargetMode="External"/><Relationship Id="rId9" Type="http://schemas.openxmlformats.org/officeDocument/2006/relationships/hyperlink" Target="https://es.wikipedia.org/wiki/Google_Now" TargetMode="External"/><Relationship Id="rId14" Type="http://schemas.openxmlformats.org/officeDocument/2006/relationships/hyperlink" Target="https://es.wikipedia.org/wiki/Anexo:Historial_de_versiones_de_Android#cite_note-88"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es.wikipedia.org/wiki/Servicio_de_mensajes_cortos" TargetMode="External"/><Relationship Id="rId3" Type="http://schemas.openxmlformats.org/officeDocument/2006/relationships/hyperlink" Target="https://es.wikipedia.org/wiki/Anexo:Historial_de_versiones_de_Android#cite_note-97" TargetMode="External"/><Relationship Id="rId7" Type="http://schemas.openxmlformats.org/officeDocument/2006/relationships/hyperlink" Target="https://es.wikipedia.org/wiki/VPN"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s.wikipedia.org/wiki/SELinux" TargetMode="External"/><Relationship Id="rId11" Type="http://schemas.openxmlformats.org/officeDocument/2006/relationships/hyperlink" Target="https://es.wikipedia.org/wiki/Anexo:Historial_de_versiones_de_Android#cite_note-Android_Police_4.2_Alpha_Teardown-100" TargetMode="External"/><Relationship Id="rId5" Type="http://schemas.openxmlformats.org/officeDocument/2006/relationships/hyperlink" Target="https://es.wikipedia.org/wiki/Miracast" TargetMode="External"/><Relationship Id="rId10" Type="http://schemas.openxmlformats.org/officeDocument/2006/relationships/hyperlink" Target="https://es.wikipedia.org/wiki/Anexo:Historial_de_versiones_de_Android#cite_note-Jelly_Bean_4.2_TheAndroidSoul-99" TargetMode="External"/><Relationship Id="rId4" Type="http://schemas.openxmlformats.org/officeDocument/2006/relationships/hyperlink" Target="https://es.wikipedia.org/wiki/Screensaver" TargetMode="External"/><Relationship Id="rId9" Type="http://schemas.openxmlformats.org/officeDocument/2006/relationships/hyperlink" Target="https://es.wikipedia.org/wiki/Anexo:Historial_de_versiones_de_Android#cite_note-Jelly_Bean_4.2_PhoneArena-98"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s.wikipedia.org/wiki/Anexo:Historial_de_versiones_de_Android#cite_note-AP4.3-108"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es.wikipedia.org/wiki/Anexo:Historial_de_versiones_de_Android#cite_note-Andoid_4.4_KitKat-109"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s.wikipedia.org/wiki/Android_Runtim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s.wikipedia.org/wiki/Motorola"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s.wikipedia.org/wiki/Picture-in-Pictur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s.wikipedia.org/wiki/Picture-in-Pictur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1E6BF0-3412-F540-BC85-91C2B31DA84A}" type="slidenum">
              <a:rPr lang="es-ES_tradnl" smtClean="0"/>
              <a:t>1</a:t>
            </a:fld>
            <a:endParaRPr lang="es-ES_tradnl"/>
          </a:p>
        </p:txBody>
      </p:sp>
    </p:spTree>
    <p:extLst>
      <p:ext uri="{BB962C8B-B14F-4D97-AF65-F5344CB8AC3E}">
        <p14:creationId xmlns:p14="http://schemas.microsoft.com/office/powerpoint/2010/main" val="948319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10</a:t>
            </a:fld>
            <a:endParaRPr lang="es-ES_tradnl"/>
          </a:p>
        </p:txBody>
      </p:sp>
    </p:spTree>
    <p:extLst>
      <p:ext uri="{BB962C8B-B14F-4D97-AF65-F5344CB8AC3E}">
        <p14:creationId xmlns:p14="http://schemas.microsoft.com/office/powerpoint/2010/main" val="2077238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11</a:t>
            </a:fld>
            <a:endParaRPr lang="es-ES_tradnl"/>
          </a:p>
        </p:txBody>
      </p:sp>
    </p:spTree>
    <p:extLst>
      <p:ext uri="{BB962C8B-B14F-4D97-AF65-F5344CB8AC3E}">
        <p14:creationId xmlns:p14="http://schemas.microsoft.com/office/powerpoint/2010/main" val="391271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r>
              <a:rPr lang="en-GB" sz="1800" b="0" i="0" u="none" strike="noStrike" baseline="0" dirty="0">
                <a:latin typeface="Times New Roman" panose="02020603050405020304" pitchFamily="18" charset="0"/>
              </a:rPr>
              <a:t>No </a:t>
            </a:r>
            <a:r>
              <a:rPr lang="en-GB" sz="1800" b="0" i="0" u="none" strike="noStrike" baseline="0" dirty="0" err="1">
                <a:latin typeface="Times New Roman" panose="02020603050405020304" pitchFamily="18" charset="0"/>
              </a:rPr>
              <a:t>necesitan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instalación</a:t>
            </a:r>
            <a:r>
              <a:rPr lang="en-GB" sz="1800" b="0" i="0" u="none" strike="noStrike" baseline="0" dirty="0">
                <a:latin typeface="Times New Roman" panose="02020603050405020304" pitchFamily="18" charset="0"/>
              </a:rPr>
              <a:t>. Se accede a </a:t>
            </a:r>
            <a:r>
              <a:rPr lang="en-GB" sz="1800" b="0" i="0" u="none" strike="noStrike" baseline="0" dirty="0" err="1">
                <a:latin typeface="Times New Roman" panose="02020603050405020304" pitchFamily="18" charset="0"/>
              </a:rPr>
              <a:t>ellas</a:t>
            </a:r>
            <a:r>
              <a:rPr lang="en-GB" sz="1800" b="0" i="0" u="none" strike="noStrike" baseline="0" dirty="0">
                <a:latin typeface="Times New Roman" panose="02020603050405020304" pitchFamily="18" charset="0"/>
              </a:rPr>
              <a:t> a </a:t>
            </a:r>
            <a:r>
              <a:rPr lang="en-GB" sz="1800" b="0" i="0" u="none" strike="noStrike" baseline="0" dirty="0" err="1">
                <a:latin typeface="Times New Roman" panose="02020603050405020304" pitchFamily="18" charset="0"/>
              </a:rPr>
              <a:t>través</a:t>
            </a:r>
            <a:r>
              <a:rPr lang="en-GB" sz="1800" b="0" i="0" u="none" strike="noStrike" baseline="0" dirty="0">
                <a:latin typeface="Times New Roman" panose="02020603050405020304" pitchFamily="18" charset="0"/>
              </a:rPr>
              <a:t> del </a:t>
            </a:r>
            <a:r>
              <a:rPr lang="en-GB" sz="1800" b="0" i="0" u="none" strike="noStrike" baseline="0" dirty="0" err="1">
                <a:latin typeface="Times New Roman" panose="02020603050405020304" pitchFamily="18" charset="0"/>
              </a:rPr>
              <a:t>navegador</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Básicamente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páginas</a:t>
            </a:r>
            <a:r>
              <a:rPr lang="en-GB" sz="1800" b="0" i="0" u="none" strike="noStrike" baseline="0" dirty="0">
                <a:latin typeface="Times New Roman" panose="02020603050405020304" pitchFamily="18" charset="0"/>
              </a:rPr>
              <a:t> web </a:t>
            </a:r>
            <a:r>
              <a:rPr lang="en-GB" sz="1800" b="0" i="0" u="none" strike="noStrike" baseline="0" dirty="0" err="1">
                <a:latin typeface="Times New Roman" panose="02020603050405020304" pitchFamily="18" charset="0"/>
              </a:rPr>
              <a:t>optimizadas</a:t>
            </a:r>
            <a:r>
              <a:rPr lang="en-GB" sz="1800" b="0" i="0" u="none" strike="noStrike" baseline="0" dirty="0">
                <a:latin typeface="Times New Roman" panose="02020603050405020304" pitchFamily="18" charset="0"/>
              </a:rPr>
              <a:t> para </a:t>
            </a:r>
            <a:r>
              <a:rPr lang="en-GB" sz="1800" b="0" i="0" u="none" strike="noStrike" baseline="0" dirty="0" err="1">
                <a:latin typeface="Times New Roman" panose="02020603050405020304" pitchFamily="18" charset="0"/>
              </a:rPr>
              <a:t>trabajar</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dispositivos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móviles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Generalmente</a:t>
            </a:r>
            <a:r>
              <a:rPr lang="en-GB" sz="1800" b="0" i="0" u="none" strike="noStrike" baseline="0" dirty="0">
                <a:latin typeface="Times New Roman" panose="02020603050405020304" pitchFamily="18" charset="0"/>
              </a:rPr>
              <a:t> no </a:t>
            </a:r>
            <a:r>
              <a:rPr lang="en-GB" sz="1800" b="0" i="0" u="none" strike="noStrike" baseline="0" dirty="0" err="1">
                <a:latin typeface="Times New Roman" panose="02020603050405020304" pitchFamily="18" charset="0"/>
              </a:rPr>
              <a:t>hacen</a:t>
            </a:r>
            <a:r>
              <a:rPr lang="en-GB" sz="1800" b="0" i="0" u="none" strike="noStrike" baseline="0" dirty="0">
                <a:latin typeface="Times New Roman" panose="02020603050405020304" pitchFamily="18" charset="0"/>
              </a:rPr>
              <a:t> un </a:t>
            </a:r>
            <a:r>
              <a:rPr lang="en-GB" sz="1800" b="0" i="0" u="none" strike="noStrike" baseline="0" dirty="0" err="1">
                <a:latin typeface="Times New Roman" panose="02020603050405020304" pitchFamily="18" charset="0"/>
              </a:rPr>
              <a:t>uso</a:t>
            </a:r>
            <a:r>
              <a:rPr lang="en-GB" sz="1800" b="0" i="0" u="none" strike="noStrike" baseline="0" dirty="0">
                <a:latin typeface="Times New Roman" panose="02020603050405020304" pitchFamily="18" charset="0"/>
              </a:rPr>
              <a:t> Avanzado de </a:t>
            </a:r>
            <a:r>
              <a:rPr lang="en-GB" sz="1800" b="0" i="0" u="none" strike="noStrike" baseline="0" dirty="0" err="1">
                <a:latin typeface="Times New Roman" panose="02020603050405020304" pitchFamily="18" charset="0"/>
              </a:rPr>
              <a:t>los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recursos</a:t>
            </a:r>
            <a:r>
              <a:rPr lang="en-GB" sz="1800" b="0" i="0" u="none" strike="noStrike" baseline="0" dirty="0">
                <a:latin typeface="Times New Roman" panose="02020603050405020304" pitchFamily="18" charset="0"/>
              </a:rPr>
              <a:t> del </a:t>
            </a:r>
            <a:r>
              <a:rPr lang="en-GB" sz="1800" b="0" i="0" u="none" strike="noStrike" baseline="0" dirty="0" err="1">
                <a:latin typeface="Times New Roman" panose="02020603050405020304" pitchFamily="18" charset="0"/>
              </a:rPr>
              <a:t>dispositivo</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err="1">
                <a:latin typeface="Times New Roman" panose="02020603050405020304" pitchFamily="18" charset="0"/>
              </a:rPr>
              <a:t>Suelen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tener</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una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interfaz</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más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genérica</a:t>
            </a:r>
            <a:r>
              <a:rPr lang="en-GB" sz="1800" b="0" i="0" u="none" strike="noStrike" baseline="0" dirty="0">
                <a:latin typeface="Times New Roman" panose="02020603050405020304" pitchFamily="18" charset="0"/>
              </a:rPr>
              <a:t> e </a:t>
            </a:r>
            <a:r>
              <a:rPr lang="en-GB" sz="1800" b="0" i="0" u="none" strike="noStrike" baseline="0" dirty="0" err="1">
                <a:latin typeface="Times New Roman" panose="02020603050405020304" pitchFamily="18" charset="0"/>
              </a:rPr>
              <a:t>independiente</a:t>
            </a:r>
            <a:r>
              <a:rPr lang="en-GB" sz="1800" b="0" i="0" u="none" strike="noStrike" baseline="0" dirty="0">
                <a:latin typeface="Times New Roman" panose="02020603050405020304" pitchFamily="18" charset="0"/>
              </a:rPr>
              <a:t> de la </a:t>
            </a:r>
            <a:r>
              <a:rPr lang="en-GB" sz="1800" b="0" i="0" u="none" strike="noStrike" baseline="0" dirty="0" err="1">
                <a:latin typeface="Times New Roman" panose="02020603050405020304" pitchFamily="18" charset="0"/>
              </a:rPr>
              <a:t>apariencia</a:t>
            </a:r>
            <a:r>
              <a:rPr lang="en-GB" sz="1800" b="0" i="0" u="none" strike="noStrike" baseline="0" dirty="0">
                <a:latin typeface="Times New Roman" panose="02020603050405020304" pitchFamily="18" charset="0"/>
              </a:rPr>
              <a:t> del Sistema </a:t>
            </a:r>
            <a:r>
              <a:rPr lang="en-GB" sz="1800" b="0" i="0" u="none" strike="noStrike" baseline="0" dirty="0" err="1">
                <a:latin typeface="Times New Roman" panose="02020603050405020304" pitchFamily="18" charset="0"/>
              </a:rPr>
              <a:t>operativo</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a:latin typeface="Times New Roman" panose="02020603050405020304" pitchFamily="18" charset="0"/>
              </a:rPr>
              <a:t>V. </a:t>
            </a:r>
            <a:r>
              <a:rPr lang="en-GB" sz="1800" b="0" i="0" u="none" strike="noStrike" baseline="0" dirty="0" err="1">
                <a:latin typeface="Times New Roman" panose="02020603050405020304" pitchFamily="18" charset="0"/>
              </a:rPr>
              <a:t>Menos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memoria</a:t>
            </a:r>
            <a:r>
              <a:rPr lang="en-GB" sz="1800" b="0" i="0" u="none" strike="noStrike" baseline="0" dirty="0">
                <a:latin typeface="Times New Roman" panose="02020603050405020304" pitchFamily="18" charset="0"/>
              </a:rPr>
              <a:t> </a:t>
            </a:r>
            <a:r>
              <a:rPr lang="en-GB" sz="1800" b="0" i="0" u="none" strike="noStrike" baseline="0" dirty="0">
                <a:latin typeface="Times New Roman" panose="02020603050405020304" pitchFamily="18" charset="0"/>
                <a:sym typeface="Wingdings" panose="05000000000000000000" pitchFamily="2" charset="2"/>
              </a:rPr>
              <a:t> </a:t>
            </a:r>
            <a:r>
              <a:rPr lang="en-GB" sz="1800" b="0" i="0" u="none" strike="noStrike" baseline="0" dirty="0" err="1">
                <a:latin typeface="Times New Roman" panose="02020603050405020304" pitchFamily="18" charset="0"/>
                <a:sym typeface="Wingdings" panose="05000000000000000000" pitchFamily="2" charset="2"/>
              </a:rPr>
              <a:t>ahorro</a:t>
            </a:r>
            <a:r>
              <a:rPr lang="en-GB" sz="1800" b="0" i="0" u="none" strike="noStrike" baseline="0" dirty="0">
                <a:latin typeface="Times New Roman" panose="02020603050405020304" pitchFamily="18" charset="0"/>
                <a:sym typeface="Wingdings" panose="05000000000000000000" pitchFamily="2" charset="2"/>
              </a:rPr>
              <a:t> de </a:t>
            </a:r>
            <a:r>
              <a:rPr lang="en-GB" sz="1800" b="0" i="0" u="none" strike="noStrike" baseline="0" dirty="0" err="1">
                <a:latin typeface="Times New Roman" panose="02020603050405020304" pitchFamily="18" charset="0"/>
                <a:sym typeface="Wingdings" panose="05000000000000000000" pitchFamily="2" charset="2"/>
              </a:rPr>
              <a:t>tiempo</a:t>
            </a:r>
            <a:endParaRPr lang="en-GB" sz="1800" b="0" i="0" u="none" strike="noStrike" baseline="0" dirty="0">
              <a:latin typeface="Times New Roman" panose="02020603050405020304" pitchFamily="18" charset="0"/>
              <a:sym typeface="Wingdings" panose="05000000000000000000" pitchFamily="2" charset="2"/>
            </a:endParaRPr>
          </a:p>
          <a:p>
            <a:pPr marL="342900" indent="-342900" algn="l">
              <a:buAutoNum type="arabicPeriod"/>
            </a:pPr>
            <a:r>
              <a:rPr lang="en-GB" sz="1800" b="0" i="0" u="none" strike="noStrike" baseline="0" dirty="0">
                <a:latin typeface="Times New Roman" panose="02020603050405020304" pitchFamily="18" charset="0"/>
                <a:sym typeface="Wingdings" panose="05000000000000000000" pitchFamily="2" charset="2"/>
              </a:rPr>
              <a:t>D. No </a:t>
            </a:r>
            <a:r>
              <a:rPr lang="en-GB" sz="1800" b="0" i="0" u="none" strike="noStrike" baseline="0" dirty="0" err="1">
                <a:latin typeface="Times New Roman" panose="02020603050405020304" pitchFamily="18" charset="0"/>
                <a:sym typeface="Wingdings" panose="05000000000000000000" pitchFamily="2" charset="2"/>
              </a:rPr>
              <a:t>tiene</a:t>
            </a:r>
            <a:r>
              <a:rPr lang="en-GB" sz="1800" b="0" i="0" u="none" strike="noStrike" baseline="0" dirty="0">
                <a:latin typeface="Times New Roman" panose="02020603050405020304" pitchFamily="18" charset="0"/>
                <a:sym typeface="Wingdings" panose="05000000000000000000" pitchFamily="2" charset="2"/>
              </a:rPr>
              <a:t> </a:t>
            </a:r>
            <a:r>
              <a:rPr lang="en-GB" sz="1800" b="0" i="0" u="none" strike="noStrike" baseline="0" dirty="0" err="1">
                <a:latin typeface="Times New Roman" panose="02020603050405020304" pitchFamily="18" charset="0"/>
                <a:sym typeface="Wingdings" panose="05000000000000000000" pitchFamily="2" charset="2"/>
              </a:rPr>
              <a:t>acceso</a:t>
            </a:r>
            <a:r>
              <a:rPr lang="en-GB" sz="1800" b="0" i="0" u="none" strike="noStrike" baseline="0" dirty="0">
                <a:latin typeface="Times New Roman" panose="02020603050405020304" pitchFamily="18" charset="0"/>
                <a:sym typeface="Wingdings" panose="05000000000000000000" pitchFamily="2" charset="2"/>
              </a:rPr>
              <a:t> a </a:t>
            </a:r>
            <a:r>
              <a:rPr lang="en-GB" sz="1800" b="0" i="0" u="none" strike="noStrike" baseline="0" dirty="0" err="1">
                <a:latin typeface="Times New Roman" panose="02020603050405020304" pitchFamily="18" charset="0"/>
                <a:sym typeface="Wingdings" panose="05000000000000000000" pitchFamily="2" charset="2"/>
              </a:rPr>
              <a:t>algunas</a:t>
            </a:r>
            <a:r>
              <a:rPr lang="en-GB" sz="1800" b="0" i="0" u="none" strike="noStrike" baseline="0" dirty="0">
                <a:latin typeface="Times New Roman" panose="02020603050405020304" pitchFamily="18" charset="0"/>
                <a:sym typeface="Wingdings" panose="05000000000000000000" pitchFamily="2" charset="2"/>
              </a:rPr>
              <a:t> API’s – </a:t>
            </a:r>
            <a:r>
              <a:rPr lang="en-GB" sz="1800" b="0" i="0" u="none" strike="noStrike" baseline="0" dirty="0" err="1">
                <a:latin typeface="Times New Roman" panose="02020603050405020304" pitchFamily="18" charset="0"/>
                <a:sym typeface="Wingdings" panose="05000000000000000000" pitchFamily="2" charset="2"/>
              </a:rPr>
              <a:t>dependen</a:t>
            </a:r>
            <a:r>
              <a:rPr lang="en-GB" sz="1800" b="0" i="0" u="none" strike="noStrike" baseline="0" dirty="0">
                <a:latin typeface="Times New Roman" panose="02020603050405020304" pitchFamily="18" charset="0"/>
                <a:sym typeface="Wingdings" panose="05000000000000000000" pitchFamily="2" charset="2"/>
              </a:rPr>
              <a:t> de la </a:t>
            </a:r>
            <a:r>
              <a:rPr lang="en-GB" sz="1800" b="0" i="0" u="none" strike="noStrike" baseline="0" dirty="0" err="1">
                <a:latin typeface="Times New Roman" panose="02020603050405020304" pitchFamily="18" charset="0"/>
                <a:sym typeface="Wingdings" panose="05000000000000000000" pitchFamily="2" charset="2"/>
              </a:rPr>
              <a:t>conexión</a:t>
            </a:r>
            <a:r>
              <a:rPr lang="en-GB" sz="1800" b="0" i="0" u="none" strike="noStrike" baseline="0" dirty="0">
                <a:latin typeface="Times New Roman" panose="02020603050405020304" pitchFamily="18" charset="0"/>
                <a:sym typeface="Wingdings" panose="05000000000000000000" pitchFamily="2" charset="2"/>
              </a:rPr>
              <a:t> de red. Mayor </a:t>
            </a:r>
            <a:r>
              <a:rPr lang="en-GB" sz="1800" b="0" i="0" u="none" strike="noStrike" baseline="0" dirty="0" err="1">
                <a:latin typeface="Times New Roman" panose="02020603050405020304" pitchFamily="18" charset="0"/>
                <a:sym typeface="Wingdings" panose="05000000000000000000" pitchFamily="2" charset="2"/>
              </a:rPr>
              <a:t>esfuerzo</a:t>
            </a:r>
            <a:r>
              <a:rPr lang="en-GB" sz="1800" b="0" i="0" u="none" strike="noStrike" baseline="0" dirty="0">
                <a:latin typeface="Times New Roman" panose="02020603050405020304" pitchFamily="18" charset="0"/>
                <a:sym typeface="Wingdings" panose="05000000000000000000" pitchFamily="2" charset="2"/>
              </a:rPr>
              <a:t> en </a:t>
            </a:r>
            <a:r>
              <a:rPr lang="en-GB" sz="1800" b="0" i="0" u="none" strike="noStrike" baseline="0" dirty="0" err="1">
                <a:latin typeface="Times New Roman" panose="02020603050405020304" pitchFamily="18" charset="0"/>
                <a:sym typeface="Wingdings" panose="05000000000000000000" pitchFamily="2" charset="2"/>
              </a:rPr>
              <a:t>publicación</a:t>
            </a:r>
            <a:r>
              <a:rPr lang="en-GB" sz="1800" b="0" i="0" u="none" strike="noStrike" baseline="0" dirty="0">
                <a:latin typeface="Times New Roman" panose="02020603050405020304" pitchFamily="18" charset="0"/>
                <a:sym typeface="Wingdings" panose="05000000000000000000" pitchFamily="2" charset="2"/>
              </a:rPr>
              <a:t> y </a:t>
            </a:r>
            <a:r>
              <a:rPr lang="en-GB" sz="1800" b="0" i="0" u="none" strike="noStrike" baseline="0" dirty="0" err="1">
                <a:latin typeface="Times New Roman" panose="02020603050405020304" pitchFamily="18" charset="0"/>
                <a:sym typeface="Wingdings" panose="05000000000000000000" pitchFamily="2" charset="2"/>
              </a:rPr>
              <a:t>promoción</a:t>
            </a:r>
            <a:r>
              <a:rPr lang="en-GB" sz="1800" b="0" i="0" u="none" strike="noStrike" baseline="0" dirty="0">
                <a:latin typeface="Times New Roman" panose="02020603050405020304" pitchFamily="18" charset="0"/>
                <a:sym typeface="Wingdings" panose="05000000000000000000" pitchFamily="2" charset="2"/>
              </a:rPr>
              <a:t>, </a:t>
            </a:r>
            <a:r>
              <a:rPr lang="en-GB" sz="1800" b="0" i="0" u="none" strike="noStrike" baseline="0" dirty="0" err="1">
                <a:latin typeface="Times New Roman" panose="02020603050405020304" pitchFamily="18" charset="0"/>
                <a:sym typeface="Wingdings" panose="05000000000000000000" pitchFamily="2" charset="2"/>
              </a:rPr>
              <a:t>ya</a:t>
            </a:r>
            <a:r>
              <a:rPr lang="en-GB" sz="1800" b="0" i="0" u="none" strike="noStrike" baseline="0" dirty="0">
                <a:latin typeface="Times New Roman" panose="02020603050405020304" pitchFamily="18" charset="0"/>
                <a:sym typeface="Wingdings" panose="05000000000000000000" pitchFamily="2" charset="2"/>
              </a:rPr>
              <a:t> que no </a:t>
            </a:r>
            <a:r>
              <a:rPr lang="en-GB" sz="1800" b="0" i="0" u="none" strike="noStrike" baseline="0" dirty="0" err="1">
                <a:latin typeface="Times New Roman" panose="02020603050405020304" pitchFamily="18" charset="0"/>
                <a:sym typeface="Wingdings" panose="05000000000000000000" pitchFamily="2" charset="2"/>
              </a:rPr>
              <a:t>dependen</a:t>
            </a:r>
            <a:r>
              <a:rPr lang="en-GB" sz="1800" b="0" i="0" u="none" strike="noStrike" baseline="0" dirty="0">
                <a:latin typeface="Times New Roman" panose="02020603050405020304" pitchFamily="18" charset="0"/>
                <a:sym typeface="Wingdings" panose="05000000000000000000" pitchFamily="2" charset="2"/>
              </a:rPr>
              <a:t> de </a:t>
            </a:r>
            <a:r>
              <a:rPr lang="en-GB" sz="1800" b="0" i="0" u="none" strike="noStrike" baseline="0" dirty="0" err="1">
                <a:latin typeface="Times New Roman" panose="02020603050405020304" pitchFamily="18" charset="0"/>
                <a:sym typeface="Wingdings" panose="05000000000000000000" pitchFamily="2" charset="2"/>
              </a:rPr>
              <a:t>una</a:t>
            </a:r>
            <a:r>
              <a:rPr lang="en-GB" sz="1800" b="0" i="0" u="none" strike="noStrike" baseline="0" dirty="0">
                <a:latin typeface="Times New Roman" panose="02020603050405020304" pitchFamily="18" charset="0"/>
                <a:sym typeface="Wingdings" panose="05000000000000000000" pitchFamily="2" charset="2"/>
              </a:rPr>
              <a:t> tienda. </a:t>
            </a:r>
            <a:r>
              <a:rPr lang="en-GB" sz="1800" b="0" i="0" u="none" strike="noStrike" baseline="0" dirty="0" err="1">
                <a:latin typeface="Times New Roman" panose="02020603050405020304" pitchFamily="18" charset="0"/>
                <a:sym typeface="Wingdings" panose="05000000000000000000" pitchFamily="2" charset="2"/>
              </a:rPr>
              <a:t>Menor</a:t>
            </a:r>
            <a:r>
              <a:rPr lang="en-GB" sz="1800" b="0" i="0" u="none" strike="noStrike" baseline="0" dirty="0">
                <a:latin typeface="Times New Roman" panose="02020603050405020304" pitchFamily="18" charset="0"/>
                <a:sym typeface="Wingdings" panose="05000000000000000000" pitchFamily="2" charset="2"/>
              </a:rPr>
              <a:t> </a:t>
            </a:r>
            <a:r>
              <a:rPr lang="en-GB" sz="1800" b="0" i="0" u="none" strike="noStrike" baseline="0" dirty="0" err="1">
                <a:latin typeface="Times New Roman" panose="02020603050405020304" pitchFamily="18" charset="0"/>
                <a:sym typeface="Wingdings" panose="05000000000000000000" pitchFamily="2" charset="2"/>
              </a:rPr>
              <a:t>rendimiento</a:t>
            </a: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12</a:t>
            </a:fld>
            <a:endParaRPr lang="es-ES_tradnl"/>
          </a:p>
        </p:txBody>
      </p:sp>
    </p:spTree>
    <p:extLst>
      <p:ext uri="{BB962C8B-B14F-4D97-AF65-F5344CB8AC3E}">
        <p14:creationId xmlns:p14="http://schemas.microsoft.com/office/powerpoint/2010/main" val="4035154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r>
              <a:rPr lang="en-GB" sz="1800" b="0" i="0" u="none" strike="noStrike" baseline="0" dirty="0" err="1">
                <a:latin typeface="Times New Roman" panose="02020603050405020304" pitchFamily="18" charset="0"/>
              </a:rPr>
              <a:t>Pueden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funcionar</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distintos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sistemas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operativos</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dispositivos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móviles</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err="1">
                <a:latin typeface="Times New Roman" panose="02020603050405020304" pitchFamily="18" charset="0"/>
              </a:rPr>
              <a:t>Parte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nativa</a:t>
            </a:r>
            <a:r>
              <a:rPr lang="en-GB" sz="1800" b="0" i="0" u="none" strike="noStrike" baseline="0" dirty="0">
                <a:latin typeface="Times New Roman" panose="02020603050405020304" pitchFamily="18" charset="0"/>
              </a:rPr>
              <a:t> – </a:t>
            </a:r>
            <a:r>
              <a:rPr lang="en-GB" sz="1800" b="0" i="0" u="none" strike="noStrike" baseline="0" dirty="0" err="1">
                <a:latin typeface="Times New Roman" panose="02020603050405020304" pitchFamily="18" charset="0"/>
              </a:rPr>
              <a:t>parte</a:t>
            </a:r>
            <a:r>
              <a:rPr lang="en-GB" sz="1800" b="0" i="0" u="none" strike="noStrike" baseline="0" dirty="0">
                <a:latin typeface="Times New Roman" panose="02020603050405020304" pitchFamily="18" charset="0"/>
              </a:rPr>
              <a:t> web app</a:t>
            </a:r>
          </a:p>
          <a:p>
            <a:pPr marL="342900" indent="-342900" algn="l">
              <a:buAutoNum type="arabicPeriod"/>
            </a:pPr>
            <a:r>
              <a:rPr lang="en-GB" sz="1800" b="0" i="0" u="none" strike="noStrike" baseline="0" dirty="0" err="1">
                <a:latin typeface="Times New Roman" panose="02020603050405020304" pitchFamily="18" charset="0"/>
              </a:rPr>
              <a:t>También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tienen</a:t>
            </a:r>
            <a:r>
              <a:rPr lang="en-GB" sz="1800" b="0" i="0" u="none" strike="noStrike" baseline="0" dirty="0">
                <a:latin typeface="Times New Roman" panose="02020603050405020304" pitchFamily="18" charset="0"/>
              </a:rPr>
              <a:t> tienda.</a:t>
            </a:r>
          </a:p>
          <a:p>
            <a:pPr marL="342900" indent="-342900" algn="l">
              <a:buAutoNum type="arabicPeriod"/>
            </a:pPr>
            <a:r>
              <a:rPr lang="en-GB" sz="1800" b="0" i="0" u="none" strike="noStrike" baseline="0" dirty="0" err="1">
                <a:latin typeface="Times New Roman" panose="02020603050405020304" pitchFamily="18" charset="0"/>
              </a:rPr>
              <a:t>Acceden</a:t>
            </a:r>
            <a:r>
              <a:rPr lang="en-GB" sz="1800" b="0" i="0" u="none" strike="noStrike" baseline="0" dirty="0">
                <a:latin typeface="Times New Roman" panose="02020603050405020304" pitchFamily="18" charset="0"/>
              </a:rPr>
              <a:t> a </a:t>
            </a:r>
            <a:r>
              <a:rPr lang="en-GB" sz="1800" b="0" i="0" u="none" strike="noStrike" baseline="0" dirty="0" err="1">
                <a:latin typeface="Times New Roman" panose="02020603050405020304" pitchFamily="18" charset="0"/>
              </a:rPr>
              <a:t>recursos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pero</a:t>
            </a:r>
            <a:r>
              <a:rPr lang="en-GB" sz="1800" b="0" i="0" u="none" strike="noStrike" baseline="0" dirty="0">
                <a:latin typeface="Times New Roman" panose="02020603050405020304" pitchFamily="18" charset="0"/>
              </a:rPr>
              <a:t> no con la </a:t>
            </a:r>
            <a:r>
              <a:rPr lang="en-GB" sz="1800" b="0" i="0" u="none" strike="noStrike" baseline="0" dirty="0" err="1">
                <a:latin typeface="Times New Roman" panose="02020603050405020304" pitchFamily="18" charset="0"/>
              </a:rPr>
              <a:t>misma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productividad</a:t>
            </a:r>
            <a:r>
              <a:rPr lang="en-GB" sz="1800" b="0" i="0" u="none" strike="noStrike" baseline="0" dirty="0">
                <a:latin typeface="Times New Roman" panose="02020603050405020304" pitchFamily="18" charset="0"/>
              </a:rPr>
              <a:t> que las </a:t>
            </a:r>
            <a:r>
              <a:rPr lang="en-GB" sz="1800" b="0" i="0" u="none" strike="noStrike" baseline="0" dirty="0" err="1">
                <a:latin typeface="Times New Roman" panose="02020603050405020304" pitchFamily="18" charset="0"/>
              </a:rPr>
              <a:t>nativas</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a:latin typeface="Times New Roman" panose="02020603050405020304" pitchFamily="18" charset="0"/>
              </a:rPr>
              <a:t>El aspect visual no se </a:t>
            </a:r>
            <a:r>
              <a:rPr lang="en-GB" sz="1800" b="0" i="0" u="none" strike="noStrike" baseline="0" dirty="0" err="1">
                <a:latin typeface="Times New Roman" panose="02020603050405020304" pitchFamily="18" charset="0"/>
              </a:rPr>
              <a:t>adapta</a:t>
            </a:r>
            <a:r>
              <a:rPr lang="en-GB" sz="1800" b="0" i="0" u="none" strike="noStrike" baseline="0" dirty="0">
                <a:latin typeface="Times New Roman" panose="02020603050405020304" pitchFamily="18" charset="0"/>
              </a:rPr>
              <a:t> al S.O. </a:t>
            </a:r>
            <a:r>
              <a:rPr lang="en-GB" sz="1800" b="0" i="0" u="none" strike="noStrike" baseline="0" dirty="0" err="1">
                <a:latin typeface="Times New Roman" panose="02020603050405020304" pitchFamily="18" charset="0"/>
              </a:rPr>
              <a:t>aunque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existen</a:t>
            </a:r>
            <a:r>
              <a:rPr lang="en-GB" sz="1800" b="0" i="0" u="none" strike="noStrike" baseline="0" dirty="0">
                <a:latin typeface="Times New Roman" panose="02020603050405020304" pitchFamily="18" charset="0"/>
              </a:rPr>
              <a:t> frameworks de Desarrollo que </a:t>
            </a:r>
            <a:r>
              <a:rPr lang="en-GB" sz="1800" b="0" i="0" u="none" strike="noStrike" baseline="0" dirty="0" err="1">
                <a:latin typeface="Times New Roman" panose="02020603050405020304" pitchFamily="18" charset="0"/>
              </a:rPr>
              <a:t>permiten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adaptar</a:t>
            </a:r>
            <a:r>
              <a:rPr lang="en-GB" sz="1800" b="0" i="0" u="none" strike="noStrike" baseline="0" dirty="0">
                <a:latin typeface="Times New Roman" panose="02020603050405020304" pitchFamily="18" charset="0"/>
              </a:rPr>
              <a:t> las interfaces al S.O.</a:t>
            </a:r>
          </a:p>
          <a:p>
            <a:pPr marL="342900" indent="-342900" algn="l">
              <a:buAutoNum type="arabicPeriod"/>
            </a:pPr>
            <a:r>
              <a:rPr lang="en-GB" sz="1800" b="0" i="0" u="none" strike="noStrike" baseline="0" dirty="0">
                <a:latin typeface="Times New Roman" panose="02020603050405020304" pitchFamily="18" charset="0"/>
              </a:rPr>
              <a:t>La </a:t>
            </a:r>
            <a:r>
              <a:rPr lang="en-GB" sz="1800" b="0" i="0" u="none" strike="noStrike" baseline="0" dirty="0" err="1">
                <a:latin typeface="Times New Roman" panose="02020603050405020304" pitchFamily="18" charset="0"/>
              </a:rPr>
              <a:t>experiencia</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usuario</a:t>
            </a:r>
            <a:r>
              <a:rPr lang="en-GB" sz="1800" b="0" i="0" u="none" strike="noStrike" baseline="0" dirty="0">
                <a:latin typeface="Times New Roman" panose="02020603050405020304" pitchFamily="18" charset="0"/>
              </a:rPr>
              <a:t> no es </a:t>
            </a:r>
            <a:r>
              <a:rPr lang="en-GB" sz="1800" b="0" i="0" u="none" strike="noStrike" baseline="0" dirty="0" err="1">
                <a:latin typeface="Times New Roman" panose="02020603050405020304" pitchFamily="18" charset="0"/>
              </a:rPr>
              <a:t>igual</a:t>
            </a:r>
            <a:r>
              <a:rPr lang="en-GB" sz="1800" b="0" i="0" u="none" strike="noStrike" baseline="0" dirty="0">
                <a:latin typeface="Times New Roman" panose="02020603050405020304" pitchFamily="18" charset="0"/>
              </a:rPr>
              <a:t>.</a:t>
            </a:r>
          </a:p>
          <a:p>
            <a:pPr marL="342900" indent="-342900" algn="l">
              <a:buAutoNum type="arabicPeriod"/>
            </a:pPr>
            <a:r>
              <a:rPr lang="en-GB" sz="1800" b="0" i="0" u="none" strike="noStrike" baseline="0" dirty="0">
                <a:latin typeface="Times New Roman" panose="02020603050405020304" pitchFamily="18" charset="0"/>
              </a:rPr>
              <a:t>IONIC, </a:t>
            </a:r>
            <a:r>
              <a:rPr lang="en-GB" sz="1800" b="0" i="0" u="none" strike="noStrike" baseline="0" dirty="0" err="1">
                <a:latin typeface="Times New Roman" panose="02020603050405020304" pitchFamily="18" charset="0"/>
              </a:rPr>
              <a:t>aunque</a:t>
            </a:r>
            <a:r>
              <a:rPr lang="en-GB" sz="1800" b="0" i="0" u="none" strike="noStrike" baseline="0" dirty="0">
                <a:latin typeface="Times New Roman" panose="02020603050405020304" pitchFamily="18" charset="0"/>
              </a:rPr>
              <a:t> se </a:t>
            </a:r>
            <a:r>
              <a:rPr lang="en-GB" sz="1800" b="0" i="0" u="none" strike="noStrike" baseline="0" dirty="0" err="1">
                <a:latin typeface="Times New Roman" panose="02020603050405020304" pitchFamily="18" charset="0"/>
              </a:rPr>
              <a:t>pueden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utilizar</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funcionalidades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nativas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utilizando</a:t>
            </a:r>
            <a:r>
              <a:rPr lang="en-GB" sz="1800" b="0" i="0" u="none" strike="noStrike" baseline="0" dirty="0">
                <a:latin typeface="Times New Roman" panose="02020603050405020304" pitchFamily="18" charset="0"/>
              </a:rPr>
              <a:t> plugins</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13</a:t>
            </a:fld>
            <a:endParaRPr lang="es-ES_tradnl"/>
          </a:p>
        </p:txBody>
      </p:sp>
    </p:spTree>
    <p:extLst>
      <p:ext uri="{BB962C8B-B14F-4D97-AF65-F5344CB8AC3E}">
        <p14:creationId xmlns:p14="http://schemas.microsoft.com/office/powerpoint/2010/main" val="2677317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sz="1800" b="0" i="0" u="none" strike="noStrike" baseline="0" dirty="0">
                <a:latin typeface="Times New Roman" panose="02020603050405020304" pitchFamily="18" charset="0"/>
              </a:rPr>
              <a:t>V  --- </a:t>
            </a:r>
            <a:r>
              <a:rPr lang="en-GB" sz="1800" b="0" i="0" u="none" strike="noStrike" baseline="0" dirty="0" err="1">
                <a:latin typeface="Times New Roman" panose="02020603050405020304" pitchFamily="18" charset="0"/>
              </a:rPr>
              <a:t>Aunan</a:t>
            </a:r>
            <a:r>
              <a:rPr lang="en-GB" sz="1800" b="0" i="0" u="none" strike="noStrike" baseline="0" dirty="0">
                <a:latin typeface="Times New Roman" panose="02020603050405020304" pitchFamily="18" charset="0"/>
              </a:rPr>
              <a:t> lo </a:t>
            </a:r>
            <a:r>
              <a:rPr lang="en-GB" sz="1800" b="0" i="0" u="none" strike="noStrike" baseline="0" dirty="0" err="1">
                <a:latin typeface="Times New Roman" panose="02020603050405020304" pitchFamily="18" charset="0"/>
              </a:rPr>
              <a:t>mejor</a:t>
            </a:r>
            <a:r>
              <a:rPr lang="en-GB" sz="1800" b="0" i="0" u="none" strike="noStrike" baseline="0" dirty="0">
                <a:latin typeface="Times New Roman" panose="02020603050405020304" pitchFamily="18" charset="0"/>
              </a:rPr>
              <a:t> de las </a:t>
            </a:r>
            <a:r>
              <a:rPr lang="en-GB" sz="1800" b="0" i="0" u="none" strike="noStrike" baseline="0" dirty="0" err="1">
                <a:latin typeface="Times New Roman" panose="02020603050405020304" pitchFamily="18" charset="0"/>
              </a:rPr>
              <a:t>apliaciones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nativas</a:t>
            </a:r>
            <a:r>
              <a:rPr lang="en-GB" sz="1800" b="0" i="0" u="none" strike="noStrike" baseline="0" dirty="0">
                <a:latin typeface="Times New Roman" panose="02020603050405020304" pitchFamily="18" charset="0"/>
              </a:rPr>
              <a:t> y de las </a:t>
            </a:r>
            <a:r>
              <a:rPr lang="en-GB" sz="1800" b="0" i="0" u="none" strike="noStrike" baseline="0" dirty="0" err="1">
                <a:latin typeface="Times New Roman" panose="02020603050405020304" pitchFamily="18" charset="0"/>
              </a:rPr>
              <a:t>aplicaciones</a:t>
            </a:r>
            <a:r>
              <a:rPr lang="en-GB" sz="1800" b="0" i="0" u="none" strike="noStrike" baseline="0" dirty="0">
                <a:latin typeface="Times New Roman" panose="02020603050405020304" pitchFamily="18" charset="0"/>
              </a:rPr>
              <a:t> web</a:t>
            </a:r>
          </a:p>
          <a:p>
            <a:pPr marL="342900" indent="-342900" algn="l">
              <a:buAutoNum type="arabicPeriod"/>
            </a:pPr>
            <a:r>
              <a:rPr lang="en-GB" sz="1800" b="0" i="0" u="none" strike="noStrike" baseline="0" dirty="0" err="1">
                <a:latin typeface="Times New Roman" panose="02020603050405020304" pitchFamily="18" charset="0"/>
              </a:rPr>
              <a:t>Fácil</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instalación</a:t>
            </a:r>
            <a:r>
              <a:rPr lang="en-GB" sz="1800" b="0" i="0" u="none" strike="noStrike" baseline="0" dirty="0">
                <a:latin typeface="Times New Roman" panose="02020603050405020304" pitchFamily="18" charset="0"/>
              </a:rPr>
              <a:t> – Son </a:t>
            </a:r>
            <a:r>
              <a:rPr lang="en-GB" sz="1800" b="0" i="0" u="none" strike="noStrike" baseline="0" dirty="0" err="1">
                <a:latin typeface="Times New Roman" panose="02020603050405020304" pitchFamily="18" charset="0"/>
              </a:rPr>
              <a:t>indexables</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los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buscadores</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err="1">
                <a:latin typeface="Times New Roman" panose="02020603050405020304" pitchFamily="18" charset="0"/>
              </a:rPr>
              <a:t>Ahorro</a:t>
            </a:r>
            <a:r>
              <a:rPr lang="en-GB" sz="1800" b="0" i="0" u="none" strike="noStrike" baseline="0" dirty="0">
                <a:latin typeface="Times New Roman" panose="02020603050405020304" pitchFamily="18" charset="0"/>
              </a:rPr>
              <a:t> de dinero</a:t>
            </a:r>
          </a:p>
          <a:p>
            <a:pPr marL="342900" indent="-342900" algn="l">
              <a:buAutoNum type="arabicPeriod"/>
            </a:pPr>
            <a:r>
              <a:rPr lang="en-GB" sz="1800" b="0" i="0" u="none" strike="noStrike" baseline="0" dirty="0">
                <a:latin typeface="Times New Roman" panose="02020603050405020304" pitchFamily="18" charset="0"/>
              </a:rPr>
              <a:t>Son SEO friendly</a:t>
            </a:r>
          </a:p>
          <a:p>
            <a:pPr marL="342900" indent="-342900" algn="l">
              <a:buAutoNum type="arabicPeriod"/>
            </a:pPr>
            <a:r>
              <a:rPr lang="en-GB" sz="1800" b="0" i="0" u="none" strike="noStrike" baseline="0" dirty="0" err="1">
                <a:latin typeface="Times New Roman" panose="02020603050405020304" pitchFamily="18" charset="0"/>
              </a:rPr>
              <a:t>Tiempos</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carga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rápidos</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err="1">
                <a:latin typeface="Times New Roman" panose="02020603050405020304" pitchFamily="18" charset="0"/>
              </a:rPr>
              <a:t>Pequeñas</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comparación</a:t>
            </a:r>
            <a:r>
              <a:rPr lang="en-GB" sz="1800" b="0" i="0" u="none" strike="noStrike" baseline="0" dirty="0">
                <a:latin typeface="Times New Roman" panose="02020603050405020304" pitchFamily="18" charset="0"/>
              </a:rPr>
              <a:t> con las </a:t>
            </a:r>
            <a:r>
              <a:rPr lang="en-GB" sz="1800" b="0" i="0" u="none" strike="noStrike" baseline="0" dirty="0" err="1">
                <a:latin typeface="Times New Roman" panose="02020603050405020304" pitchFamily="18" charset="0"/>
              </a:rPr>
              <a:t>nativas</a:t>
            </a:r>
            <a:r>
              <a:rPr lang="en-GB" sz="1800" b="0" i="0" u="none" strike="noStrike" baseline="0" dirty="0">
                <a:latin typeface="Times New Roman" panose="02020603050405020304" pitchFamily="18" charset="0"/>
              </a:rPr>
              <a:t>, no hay que </a:t>
            </a:r>
            <a:r>
              <a:rPr lang="en-GB" sz="1800" b="0" i="0" u="none" strike="noStrike" baseline="0" dirty="0" err="1">
                <a:latin typeface="Times New Roman" panose="02020603050405020304" pitchFamily="18" charset="0"/>
              </a:rPr>
              <a:t>descargarlas</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a:latin typeface="Times New Roman" panose="02020603050405020304" pitchFamily="18" charset="0"/>
              </a:rPr>
              <a:t>Al </a:t>
            </a:r>
            <a:r>
              <a:rPr lang="en-GB" sz="1800" b="0" i="0" u="none" strike="noStrike" baseline="0" dirty="0" err="1">
                <a:latin typeface="Times New Roman" panose="02020603050405020304" pitchFamily="18" charset="0"/>
              </a:rPr>
              <a:t>operar</a:t>
            </a:r>
            <a:r>
              <a:rPr lang="en-GB" sz="1800" b="0" i="0" u="none" strike="noStrike" baseline="0" dirty="0">
                <a:latin typeface="Times New Roman" panose="02020603050405020304" pitchFamily="18" charset="0"/>
              </a:rPr>
              <a:t> a </a:t>
            </a:r>
            <a:r>
              <a:rPr lang="en-GB" sz="1800" b="0" i="0" u="none" strike="noStrike" baseline="0" dirty="0" err="1">
                <a:latin typeface="Times New Roman" panose="02020603050405020304" pitchFamily="18" charset="0"/>
              </a:rPr>
              <a:t>través</a:t>
            </a:r>
            <a:r>
              <a:rPr lang="en-GB" sz="1800" b="0" i="0" u="none" strike="noStrike" baseline="0" dirty="0">
                <a:latin typeface="Times New Roman" panose="02020603050405020304" pitchFamily="18" charset="0"/>
              </a:rPr>
              <a:t> de la web no son </a:t>
            </a:r>
            <a:r>
              <a:rPr lang="en-GB" sz="1800" b="0" i="0" u="none" strike="noStrike" baseline="0" dirty="0" err="1">
                <a:latin typeface="Times New Roman" panose="02020603050405020304" pitchFamily="18" charset="0"/>
              </a:rPr>
              <a:t>necesarias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actualizaciones</a:t>
            </a:r>
            <a:r>
              <a:rPr lang="en-GB" sz="1800" b="0" i="0" u="none" strike="noStrike" baseline="0" dirty="0">
                <a:latin typeface="Times New Roman" panose="02020603050405020304" pitchFamily="18" charset="0"/>
              </a:rPr>
              <a:t> o </a:t>
            </a:r>
            <a:r>
              <a:rPr lang="en-GB" sz="1800" b="0" i="0" u="none" strike="noStrike" baseline="0" dirty="0" err="1">
                <a:latin typeface="Times New Roman" panose="02020603050405020304" pitchFamily="18" charset="0"/>
              </a:rPr>
              <a:t>mantenimiento</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a:latin typeface="Times New Roman" panose="02020603050405020304" pitchFamily="18" charset="0"/>
              </a:rPr>
              <a:t>No es </a:t>
            </a:r>
            <a:r>
              <a:rPr lang="en-GB" sz="1800" b="0" i="0" u="none" strike="noStrike" baseline="0" dirty="0" err="1">
                <a:latin typeface="Times New Roman" panose="02020603050405020304" pitchFamily="18" charset="0"/>
              </a:rPr>
              <a:t>necesaria</a:t>
            </a:r>
            <a:r>
              <a:rPr lang="en-GB" sz="1800" b="0" i="0" u="none" strike="noStrike" baseline="0" dirty="0">
                <a:latin typeface="Times New Roman" panose="02020603050405020304" pitchFamily="18" charset="0"/>
              </a:rPr>
              <a:t> la </a:t>
            </a:r>
            <a:r>
              <a:rPr lang="en-GB" sz="1800" b="0" i="0" u="none" strike="noStrike" baseline="0" dirty="0" err="1">
                <a:latin typeface="Times New Roman" panose="02020603050405020304" pitchFamily="18" charset="0"/>
              </a:rPr>
              <a:t>conexión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siempre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porque</a:t>
            </a:r>
            <a:r>
              <a:rPr lang="en-GB" sz="1800" b="0" i="0" u="none" strike="noStrike" baseline="0" dirty="0">
                <a:latin typeface="Times New Roman" panose="02020603050405020304" pitchFamily="18" charset="0"/>
              </a:rPr>
              <a:t> la </a:t>
            </a:r>
            <a:r>
              <a:rPr lang="en-GB" sz="1800" b="0" i="0" u="none" strike="noStrike" baseline="0" dirty="0" err="1">
                <a:latin typeface="Times New Roman" panose="02020603050405020304" pitchFamily="18" charset="0"/>
              </a:rPr>
              <a:t>primera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vez</a:t>
            </a:r>
            <a:r>
              <a:rPr lang="en-GB" sz="1800" b="0" i="0" u="none" strike="noStrike" baseline="0" dirty="0">
                <a:latin typeface="Times New Roman" panose="02020603050405020304" pitchFamily="18" charset="0"/>
              </a:rPr>
              <a:t> se </a:t>
            </a:r>
            <a:r>
              <a:rPr lang="en-GB" sz="1800" b="0" i="0" u="none" strike="noStrike" baseline="0" dirty="0" err="1">
                <a:latin typeface="Times New Roman" panose="02020603050405020304" pitchFamily="18" charset="0"/>
              </a:rPr>
              <a:t>descarga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parte</a:t>
            </a:r>
            <a:r>
              <a:rPr lang="en-GB" sz="1800" b="0" i="0" u="none" strike="noStrike" baseline="0" dirty="0">
                <a:latin typeface="Times New Roman" panose="02020603050405020304" pitchFamily="18" charset="0"/>
              </a:rPr>
              <a:t> del </a:t>
            </a:r>
            <a:r>
              <a:rPr lang="en-GB" sz="1800" b="0" i="0" u="none" strike="noStrike" baseline="0" dirty="0" err="1">
                <a:latin typeface="Times New Roman" panose="02020603050405020304" pitchFamily="18" charset="0"/>
              </a:rPr>
              <a:t>contenido</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tu</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dispositivo</a:t>
            </a:r>
            <a:r>
              <a:rPr lang="en-GB" sz="1800" b="0" i="0" u="none" strike="noStrike" baseline="0" dirty="0">
                <a:latin typeface="Times New Roman" panose="02020603050405020304" pitchFamily="18" charset="0"/>
              </a:rPr>
              <a:t>)</a:t>
            </a:r>
          </a:p>
          <a:p>
            <a:pPr marL="342900" indent="-342900" algn="l">
              <a:buAutoNum type="arabicPeriod"/>
            </a:pPr>
            <a:endParaRPr lang="en-GB" sz="1800" b="0" i="0" u="none" strike="noStrike" baseline="0" dirty="0">
              <a:latin typeface="Times New Roman" panose="02020603050405020304" pitchFamily="18" charset="0"/>
            </a:endParaRPr>
          </a:p>
          <a:p>
            <a:pPr marL="0" indent="0" algn="l">
              <a:buFontTx/>
              <a:buNone/>
            </a:pPr>
            <a:r>
              <a:rPr lang="en-GB" sz="1800" b="0" i="0" u="none" strike="noStrike" baseline="0" dirty="0" err="1">
                <a:latin typeface="Times New Roman" panose="02020603050405020304" pitchFamily="18" charset="0"/>
              </a:rPr>
              <a:t>Requerimientos</a:t>
            </a:r>
            <a:r>
              <a:rPr lang="en-GB" sz="1800" b="0" i="0" u="none" strike="noStrike" baseline="0" dirty="0">
                <a:latin typeface="Times New Roman" panose="02020603050405020304" pitchFamily="18" charset="0"/>
              </a:rPr>
              <a:t> para </a:t>
            </a:r>
            <a:r>
              <a:rPr lang="en-GB" sz="1800" b="0" i="0" u="none" strike="noStrike" baseline="0" dirty="0" err="1">
                <a:latin typeface="Times New Roman" panose="02020603050405020304" pitchFamily="18" charset="0"/>
              </a:rPr>
              <a:t>serlo</a:t>
            </a:r>
            <a:r>
              <a:rPr lang="en-GB" sz="1800" b="0" i="0" u="none" strike="noStrike" baseline="0" dirty="0">
                <a:latin typeface="Times New Roman" panose="02020603050405020304" pitchFamily="18" charset="0"/>
              </a:rPr>
              <a:t>:</a:t>
            </a:r>
          </a:p>
          <a:p>
            <a:pPr marL="0" indent="0" algn="l">
              <a:buFontTx/>
              <a:buNone/>
            </a:pPr>
            <a:r>
              <a:rPr lang="en-GB" sz="1800" b="0" i="0" u="none" strike="noStrike" baseline="0" dirty="0" err="1">
                <a:latin typeface="Times New Roman" panose="02020603050405020304" pitchFamily="18" charset="0"/>
              </a:rPr>
              <a:t>Debe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tener</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certificado</a:t>
            </a:r>
            <a:r>
              <a:rPr lang="en-GB" sz="1800" b="0" i="0" u="none" strike="noStrike" baseline="0" dirty="0">
                <a:latin typeface="Times New Roman" panose="02020603050405020304" pitchFamily="18" charset="0"/>
              </a:rPr>
              <a:t> SSL (https://...)</a:t>
            </a:r>
          </a:p>
          <a:p>
            <a:pPr marL="0" indent="0" algn="l">
              <a:buFontTx/>
              <a:buNone/>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14</a:t>
            </a:fld>
            <a:endParaRPr lang="es-ES_tradnl"/>
          </a:p>
        </p:txBody>
      </p:sp>
    </p:spTree>
    <p:extLst>
      <p:ext uri="{BB962C8B-B14F-4D97-AF65-F5344CB8AC3E}">
        <p14:creationId xmlns:p14="http://schemas.microsoft.com/office/powerpoint/2010/main" val="3986784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r>
              <a:rPr lang="en-GB" sz="1800" b="0" i="0" u="none" strike="noStrike" baseline="0" dirty="0" err="1">
                <a:latin typeface="Times New Roman" panose="02020603050405020304" pitchFamily="18" charset="0"/>
              </a:rPr>
              <a:t>Desarrolladas</a:t>
            </a:r>
            <a:r>
              <a:rPr lang="en-GB" sz="1800" b="0" i="0" u="none" strike="noStrike" baseline="0" dirty="0">
                <a:latin typeface="Times New Roman" panose="02020603050405020304" pitchFamily="18" charset="0"/>
              </a:rPr>
              <a:t> con </a:t>
            </a:r>
            <a:r>
              <a:rPr lang="en-GB" sz="1800" b="0" i="0" u="none" strike="noStrike" baseline="0" dirty="0" err="1">
                <a:latin typeface="Times New Roman" panose="02020603050405020304" pitchFamily="18" charset="0"/>
              </a:rPr>
              <a:t>el</a:t>
            </a:r>
            <a:r>
              <a:rPr lang="en-GB" sz="1800" b="0" i="0" u="none" strike="noStrike" baseline="0" dirty="0">
                <a:latin typeface="Times New Roman" panose="02020603050405020304" pitchFamily="18" charset="0"/>
              </a:rPr>
              <a:t> software que </a:t>
            </a:r>
            <a:r>
              <a:rPr lang="en-GB" sz="1800" b="0" i="0" u="none" strike="noStrike" baseline="0" dirty="0" err="1">
                <a:latin typeface="Times New Roman" panose="02020603050405020304" pitchFamily="18" charset="0"/>
              </a:rPr>
              <a:t>ofrece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cada</a:t>
            </a:r>
            <a:r>
              <a:rPr lang="en-GB" sz="1800" b="0" i="0" u="none" strike="noStrike" baseline="0" dirty="0">
                <a:latin typeface="Times New Roman" panose="02020603050405020304" pitchFamily="18" charset="0"/>
              </a:rPr>
              <a:t> Sistema </a:t>
            </a:r>
            <a:r>
              <a:rPr lang="en-GB" sz="1800" b="0" i="0" u="none" strike="noStrike" baseline="0" dirty="0" err="1">
                <a:latin typeface="Times New Roman" panose="02020603050405020304" pitchFamily="18" charset="0"/>
              </a:rPr>
              <a:t>operativo</a:t>
            </a:r>
            <a:r>
              <a:rPr lang="en-GB" sz="1800" b="0" i="0" u="none" strike="noStrike" baseline="0" dirty="0">
                <a:latin typeface="Times New Roman" panose="02020603050405020304" pitchFamily="18" charset="0"/>
              </a:rPr>
              <a:t>. Con un </a:t>
            </a:r>
            <a:r>
              <a:rPr lang="en-GB" sz="1800" b="0" i="0" u="none" strike="noStrike" baseline="0" dirty="0" err="1">
                <a:latin typeface="Times New Roman" panose="02020603050405020304" pitchFamily="18" charset="0"/>
              </a:rPr>
              <a:t>lenguaje</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específico</a:t>
            </a:r>
            <a:r>
              <a:rPr lang="en-GB" sz="1800" b="0" i="0" u="none" strike="noStrike" baseline="0" dirty="0">
                <a:latin typeface="Times New Roman" panose="02020603050405020304" pitchFamily="18" charset="0"/>
              </a:rPr>
              <a:t>: Android (Java -- Kotlin) IOS (Objective C -- Swift)</a:t>
            </a:r>
          </a:p>
          <a:p>
            <a:pPr marL="342900" indent="-342900" algn="l">
              <a:buAutoNum type="arabicPeriod"/>
            </a:pPr>
            <a:r>
              <a:rPr lang="en-GB" sz="1800" b="0" i="0" u="none" strike="noStrike" baseline="0" dirty="0">
                <a:latin typeface="Times New Roman" panose="02020603050405020304" pitchFamily="18" charset="0"/>
              </a:rPr>
              <a:t>Se </a:t>
            </a:r>
            <a:r>
              <a:rPr lang="en-GB" sz="1800" b="0" i="0" u="none" strike="noStrike" baseline="0" dirty="0" err="1">
                <a:latin typeface="Times New Roman" panose="02020603050405020304" pitchFamily="18" charset="0"/>
              </a:rPr>
              <a:t>desgargan</a:t>
            </a:r>
            <a:r>
              <a:rPr lang="en-GB" sz="1800" b="0" i="0" u="none" strike="noStrike" baseline="0" dirty="0">
                <a:latin typeface="Times New Roman" panose="02020603050405020304" pitchFamily="18" charset="0"/>
              </a:rPr>
              <a:t> e </a:t>
            </a:r>
            <a:r>
              <a:rPr lang="en-GB" sz="1800" b="0" i="0" u="none" strike="noStrike" baseline="0" dirty="0" err="1">
                <a:latin typeface="Times New Roman" panose="02020603050405020304" pitchFamily="18" charset="0"/>
              </a:rPr>
              <a:t>instalan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desde</a:t>
            </a:r>
            <a:r>
              <a:rPr lang="en-GB" sz="1800" b="0" i="0" u="none" strike="noStrike" baseline="0" dirty="0">
                <a:latin typeface="Times New Roman" panose="02020603050405020304" pitchFamily="18" charset="0"/>
              </a:rPr>
              <a:t> las tiendas de </a:t>
            </a:r>
            <a:r>
              <a:rPr lang="en-GB" sz="1800" b="0" i="0" u="none" strike="noStrike" baseline="0" dirty="0" err="1">
                <a:latin typeface="Times New Roman" panose="02020603050405020304" pitchFamily="18" charset="0"/>
              </a:rPr>
              <a:t>aplicaciones</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err="1">
                <a:latin typeface="Times New Roman" panose="02020603050405020304" pitchFamily="18" charset="0"/>
              </a:rPr>
              <a:t>Mejor</a:t>
            </a:r>
            <a:r>
              <a:rPr lang="en-GB" sz="1800" b="0" i="0" u="none" strike="noStrike" baseline="0" dirty="0">
                <a:latin typeface="Times New Roman" panose="02020603050405020304" pitchFamily="18" charset="0"/>
              </a:rPr>
              <a:t> en </a:t>
            </a:r>
            <a:r>
              <a:rPr lang="en-GB" sz="1800" b="0" i="0" u="none" strike="noStrike" baseline="0" dirty="0" err="1">
                <a:latin typeface="Times New Roman" panose="02020603050405020304" pitchFamily="18" charset="0"/>
              </a:rPr>
              <a:t>el</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uso</a:t>
            </a:r>
            <a:r>
              <a:rPr lang="en-GB" sz="1800" b="0" i="0" u="none" strike="noStrike" baseline="0" dirty="0">
                <a:latin typeface="Times New Roman" panose="02020603050405020304" pitchFamily="18" charset="0"/>
              </a:rPr>
              <a:t> del hardware y en las </a:t>
            </a:r>
            <a:r>
              <a:rPr lang="en-GB" sz="1800" b="0" i="0" u="none" strike="noStrike" baseline="0" dirty="0" err="1">
                <a:latin typeface="Times New Roman" panose="02020603050405020304" pitchFamily="18" charset="0"/>
              </a:rPr>
              <a:t>notificaciones</a:t>
            </a:r>
            <a:r>
              <a:rPr lang="en-GB" sz="1800" b="0" i="0" u="none" strike="noStrike" baseline="0" dirty="0">
                <a:latin typeface="Times New Roman" panose="02020603050405020304" pitchFamily="18" charset="0"/>
              </a:rPr>
              <a:t> push</a:t>
            </a:r>
          </a:p>
          <a:p>
            <a:pPr marL="342900" indent="-342900" algn="l">
              <a:buAutoNum type="arabicPeriod"/>
            </a:pPr>
            <a:r>
              <a:rPr lang="en-GB" sz="1800" b="0" i="0" u="none" strike="noStrike" baseline="0" dirty="0">
                <a:latin typeface="Times New Roman" panose="02020603050405020304" pitchFamily="18" charset="0"/>
              </a:rPr>
              <a:t>Tienen tienda de </a:t>
            </a:r>
            <a:r>
              <a:rPr lang="en-GB" sz="1800" b="0" i="0" u="none" strike="noStrike" baseline="0" dirty="0" err="1">
                <a:latin typeface="Times New Roman" panose="02020603050405020304" pitchFamily="18" charset="0"/>
              </a:rPr>
              <a:t>aplicaciones</a:t>
            </a:r>
            <a:r>
              <a:rPr lang="en-GB" sz="1800" b="0" i="0" u="none" strike="noStrike" baseline="0" dirty="0">
                <a:latin typeface="Times New Roman" panose="02020603050405020304" pitchFamily="18" charset="0"/>
              </a:rPr>
              <a:t>.</a:t>
            </a:r>
          </a:p>
          <a:p>
            <a:pPr marL="342900" indent="-342900" algn="l">
              <a:buAutoNum type="arabicPeriod"/>
            </a:pPr>
            <a:r>
              <a:rPr lang="en-GB" sz="1800" b="0" i="0" u="none" strike="noStrike" baseline="0" dirty="0" err="1">
                <a:latin typeface="Times New Roman" panose="02020603050405020304" pitchFamily="18" charset="0"/>
              </a:rPr>
              <a:t>Aprovechan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los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recursos</a:t>
            </a:r>
            <a:r>
              <a:rPr lang="en-GB" sz="1800" b="0" i="0" u="none" strike="noStrike" baseline="0" dirty="0">
                <a:latin typeface="Times New Roman" panose="02020603050405020304" pitchFamily="18" charset="0"/>
              </a:rPr>
              <a:t> del </a:t>
            </a:r>
            <a:r>
              <a:rPr lang="en-GB" sz="1800" b="0" i="0" u="none" strike="noStrike" baseline="0" dirty="0" err="1">
                <a:latin typeface="Times New Roman" panose="02020603050405020304" pitchFamily="18" charset="0"/>
              </a:rPr>
              <a:t>dispositivo</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a:latin typeface="Times New Roman" panose="02020603050405020304" pitchFamily="18" charset="0"/>
              </a:rPr>
              <a:t>En </a:t>
            </a:r>
            <a:r>
              <a:rPr lang="en-GB" sz="1800" b="0" i="0" u="none" strike="noStrike" baseline="0" dirty="0" err="1">
                <a:latin typeface="Times New Roman" panose="02020603050405020304" pitchFamily="18" charset="0"/>
              </a:rPr>
              <a:t>términos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generales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serán</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más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productivas</a:t>
            </a:r>
            <a:r>
              <a:rPr lang="en-GB" sz="1800" b="0" i="0" u="none" strike="noStrike" baseline="0" dirty="0">
                <a:latin typeface="Times New Roman" panose="02020603050405020304" pitchFamily="18" charset="0"/>
              </a:rPr>
              <a:t> – alto </a:t>
            </a:r>
            <a:r>
              <a:rPr lang="en-GB" sz="1800" b="0" i="0" u="none" strike="noStrike" baseline="0" dirty="0" err="1">
                <a:latin typeface="Times New Roman" panose="02020603050405020304" pitchFamily="18" charset="0"/>
              </a:rPr>
              <a:t>rendimiento</a:t>
            </a:r>
            <a:endParaRPr lang="en-GB" sz="1800" b="0" i="0" u="none" strike="noStrike" baseline="0" dirty="0">
              <a:latin typeface="Times New Roman" panose="02020603050405020304" pitchFamily="18" charset="0"/>
            </a:endParaRPr>
          </a:p>
          <a:p>
            <a:pPr marL="0" indent="0" algn="l">
              <a:buNone/>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15</a:t>
            </a:fld>
            <a:endParaRPr lang="es-ES_tradnl"/>
          </a:p>
        </p:txBody>
      </p:sp>
    </p:spTree>
    <p:extLst>
      <p:ext uri="{BB962C8B-B14F-4D97-AF65-F5344CB8AC3E}">
        <p14:creationId xmlns:p14="http://schemas.microsoft.com/office/powerpoint/2010/main" val="1761861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16</a:t>
            </a:fld>
            <a:endParaRPr lang="es-ES_tradnl"/>
          </a:p>
        </p:txBody>
      </p:sp>
    </p:spTree>
    <p:extLst>
      <p:ext uri="{BB962C8B-B14F-4D97-AF65-F5344CB8AC3E}">
        <p14:creationId xmlns:p14="http://schemas.microsoft.com/office/powerpoint/2010/main" val="61586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17</a:t>
            </a:fld>
            <a:endParaRPr lang="es-ES_tradnl"/>
          </a:p>
        </p:txBody>
      </p:sp>
    </p:spTree>
    <p:extLst>
      <p:ext uri="{BB962C8B-B14F-4D97-AF65-F5344CB8AC3E}">
        <p14:creationId xmlns:p14="http://schemas.microsoft.com/office/powerpoint/2010/main" val="266933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High </a:t>
            </a:r>
            <a:r>
              <a:rPr lang="es-ES" sz="1800" b="0" i="0" u="none" strike="noStrike" baseline="0" dirty="0" err="1">
                <a:latin typeface="Times New Roman" panose="02020603050405020304" pitchFamily="18" charset="0"/>
              </a:rPr>
              <a:t>Tech</a:t>
            </a:r>
            <a:r>
              <a:rPr lang="es-ES" sz="1800" b="0" i="0" u="none" strike="noStrike" baseline="0" dirty="0">
                <a:latin typeface="Times New Roman" panose="02020603050405020304" pitchFamily="18" charset="0"/>
              </a:rPr>
              <a:t> </a:t>
            </a:r>
            <a:r>
              <a:rPr lang="es-ES" sz="1800" b="0" i="0" u="none" strike="noStrike" baseline="0" dirty="0" err="1">
                <a:latin typeface="Times New Roman" panose="02020603050405020304" pitchFamily="18" charset="0"/>
              </a:rPr>
              <a:t>Computer</a:t>
            </a:r>
            <a:r>
              <a:rPr lang="es-ES" sz="1800" b="0" i="0" u="none" strike="noStrike" baseline="0" dirty="0">
                <a:latin typeface="Times New Roman" panose="02020603050405020304" pitchFamily="18" charset="0"/>
              </a:rPr>
              <a:t> </a:t>
            </a:r>
            <a:r>
              <a:rPr lang="es-ES" sz="1800" b="0" i="0" u="none" strike="noStrike" baseline="0" dirty="0" err="1">
                <a:latin typeface="Times New Roman" panose="02020603050405020304" pitchFamily="18" charset="0"/>
              </a:rPr>
              <a:t>Corporation</a:t>
            </a:r>
            <a:endParaRPr lang="es-ES" sz="1800" b="0" i="0" u="none" strike="noStrike" baseline="0" dirty="0">
              <a:latin typeface="Times New Roman" panose="02020603050405020304" pitchFamily="18" charset="0"/>
            </a:endParaRPr>
          </a:p>
          <a:p>
            <a:pPr algn="l"/>
            <a:r>
              <a:rPr lang="es-ES" sz="1800" b="0" i="0" u="none" strike="noStrike" baseline="0" dirty="0">
                <a:latin typeface="Times New Roman" panose="02020603050405020304" pitchFamily="18" charset="0"/>
              </a:rPr>
              <a:t>Google pone: Pantalla táctil, sistema intuitivo</a:t>
            </a:r>
          </a:p>
          <a:p>
            <a:pPr algn="l"/>
            <a:r>
              <a:rPr lang="es-ES" sz="1800" b="0" i="0" u="none" strike="noStrike" baseline="0" dirty="0">
                <a:latin typeface="Times New Roman" panose="02020603050405020304" pitchFamily="18" charset="0"/>
              </a:rPr>
              <a:t>SO: Android </a:t>
            </a:r>
            <a:r>
              <a:rPr lang="es-ES" sz="1800" b="0" i="0" u="none" strike="noStrike" baseline="0" dirty="0" err="1">
                <a:latin typeface="Times New Roman" panose="02020603050405020304" pitchFamily="18" charset="0"/>
              </a:rPr>
              <a:t>market</a:t>
            </a:r>
            <a:r>
              <a:rPr lang="es-ES" sz="1800" b="0" i="0" u="none" strike="noStrike" baseline="0" dirty="0">
                <a:latin typeface="Times New Roman" panose="02020603050405020304" pitchFamily="18" charset="0"/>
              </a:rPr>
              <a:t>, navegador web, soporte para cámara, carpetas, sincronización Gmail-Google, mensajería.</a:t>
            </a:r>
          </a:p>
          <a:p>
            <a:pPr algn="l"/>
            <a:r>
              <a:rPr lang="es-ES" sz="1800" b="0" i="0" u="none" strike="noStrike" baseline="0" dirty="0">
                <a:latin typeface="Times New Roman" panose="02020603050405020304" pitchFamily="18" charset="0"/>
              </a:rPr>
              <a:t>Aplicaciones: alarma, calculadora, pantalla de inicio, galería de imágenes y ajustes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18</a:t>
            </a:fld>
            <a:endParaRPr lang="es-ES_tradnl"/>
          </a:p>
        </p:txBody>
      </p:sp>
    </p:spTree>
    <p:extLst>
      <p:ext uri="{BB962C8B-B14F-4D97-AF65-F5344CB8AC3E}">
        <p14:creationId xmlns:p14="http://schemas.microsoft.com/office/powerpoint/2010/main" val="66398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Detalles y reseñas disponibles cuando un usuario busca negocios en </a:t>
            </a:r>
            <a:r>
              <a:rPr lang="es-ES" sz="2800" dirty="0" err="1"/>
              <a:t>maps</a:t>
            </a:r>
            <a:r>
              <a:rPr lang="es-ES" sz="2800" dirty="0"/>
              <a:t>.</a:t>
            </a:r>
          </a:p>
          <a:p>
            <a:pPr>
              <a:buFont typeface="Arial" panose="020B0604020202020204" pitchFamily="34" charset="0"/>
              <a:buChar char="•"/>
            </a:pPr>
            <a:r>
              <a:rPr lang="es-ES" sz="2800" dirty="0"/>
              <a:t>Pantalla en llamada más larga por defecto cuando están en uso el manos libres, además la habilidad de mostrar/esconder el marcador.</a:t>
            </a:r>
          </a:p>
          <a:p>
            <a:pPr>
              <a:buFont typeface="Arial" panose="020B0604020202020204" pitchFamily="34" charset="0"/>
              <a:buChar char="•"/>
            </a:pPr>
            <a:r>
              <a:rPr lang="es-ES" sz="2800" dirty="0"/>
              <a:t>Posibilidad de guardar archivos adjuntos en los mensajes.</a:t>
            </a:r>
          </a:p>
          <a:p>
            <a:pPr>
              <a:buFont typeface="Arial" panose="020B0604020202020204" pitchFamily="34" charset="0"/>
              <a:buChar char="•"/>
            </a:pPr>
            <a:r>
              <a:rPr lang="es-ES" sz="2800" dirty="0"/>
              <a:t>Añadido soporte para marquesina en diseños de sistemas.</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19</a:t>
            </a:fld>
            <a:endParaRPr lang="es-ES_tradnl"/>
          </a:p>
        </p:txBody>
      </p:sp>
    </p:spTree>
    <p:extLst>
      <p:ext uri="{BB962C8B-B14F-4D97-AF65-F5344CB8AC3E}">
        <p14:creationId xmlns:p14="http://schemas.microsoft.com/office/powerpoint/2010/main" val="411699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Meucci – </a:t>
            </a:r>
            <a:r>
              <a:rPr lang="es-ES" b="0" dirty="0" err="1"/>
              <a:t>teletrófono</a:t>
            </a:r>
            <a:r>
              <a:rPr lang="es-ES" b="0" dirty="0"/>
              <a:t>(1860) / depuración de agua / parafina en las velas</a:t>
            </a:r>
          </a:p>
          <a:p>
            <a:r>
              <a:rPr lang="es-ES" b="0" dirty="0"/>
              <a:t>Graham Bell – registró la patente en 1878</a:t>
            </a:r>
          </a:p>
        </p:txBody>
      </p:sp>
      <p:sp>
        <p:nvSpPr>
          <p:cNvPr id="4" name="Slide Number Placeholder 3"/>
          <p:cNvSpPr>
            <a:spLocks noGrp="1"/>
          </p:cNvSpPr>
          <p:nvPr>
            <p:ph type="sldNum" sz="quarter" idx="5"/>
          </p:nvPr>
        </p:nvSpPr>
        <p:spPr/>
        <p:txBody>
          <a:bodyPr/>
          <a:lstStyle/>
          <a:p>
            <a:fld id="{AB1E6BF0-3412-F540-BC85-91C2B31DA84A}" type="slidenum">
              <a:rPr lang="es-ES_tradnl" smtClean="0"/>
              <a:t>2</a:t>
            </a:fld>
            <a:endParaRPr lang="es-ES_tradnl"/>
          </a:p>
        </p:txBody>
      </p:sp>
    </p:spTree>
    <p:extLst>
      <p:ext uri="{BB962C8B-B14F-4D97-AF65-F5344CB8AC3E}">
        <p14:creationId xmlns:p14="http://schemas.microsoft.com/office/powerpoint/2010/main" val="2138215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latin typeface="Rubik" panose="02000604000000020004" pitchFamily="2" charset="-79"/>
                <a:cs typeface="Rubik" panose="02000604000000020004" pitchFamily="2" charset="-79"/>
              </a:rPr>
              <a:t>Soporte para teclados virtuales.</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Soporte para Widgets - vistas de miniaturas de las aplicaciones que pueden ser incrustadas en otras aplicaciones (tal como la pantalla inicio) y recibir actualizaciones periódicas.​</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Grabación y reproducción en formatos MPEG-4 y 3GP.</a:t>
            </a:r>
          </a:p>
          <a:p>
            <a:pPr>
              <a:buFont typeface="Arial" panose="020B0604020202020204" pitchFamily="34" charset="0"/>
              <a:buChar char="•"/>
            </a:pPr>
            <a:r>
              <a:rPr lang="es-ES" sz="2800" dirty="0" err="1">
                <a:latin typeface="Rubik" panose="02000604000000020004" pitchFamily="2" charset="-79"/>
                <a:cs typeface="Rubik" panose="02000604000000020004" pitchFamily="2" charset="-79"/>
              </a:rPr>
              <a:t>Auto-sincronización</a:t>
            </a:r>
            <a:r>
              <a:rPr lang="es-ES" sz="2800" dirty="0">
                <a:latin typeface="Rubik" panose="02000604000000020004" pitchFamily="2" charset="-79"/>
                <a:cs typeface="Rubik" panose="02000604000000020004" pitchFamily="2" charset="-79"/>
              </a:rPr>
              <a:t> y soporte para Bluetooth estéreo añadido (perfiles A2DP y AVRCP)</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Características de Copiar y pegar agregadas al navegador web.</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Fotos de los usuarios son mostradas para favoritos en los contactos.</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Marcas de fecha/hora mostradas para eventos en registro de llamadas y acceso con un toque a la tarjeta de un contacto desde un evento del registro de llamadas.</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Pantallas de transiciones animadas.</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Agregada opción de </a:t>
            </a:r>
            <a:r>
              <a:rPr lang="es-ES" sz="2800" dirty="0" err="1">
                <a:latin typeface="Rubik" panose="02000604000000020004" pitchFamily="2" charset="-79"/>
                <a:cs typeface="Rubik" panose="02000604000000020004" pitchFamily="2" charset="-79"/>
              </a:rPr>
              <a:t>auto-rotación</a:t>
            </a:r>
            <a:r>
              <a:rPr lang="es-ES" sz="2800" dirty="0">
                <a:latin typeface="Rubik" panose="02000604000000020004" pitchFamily="2" charset="-79"/>
                <a:cs typeface="Rubik" panose="02000604000000020004" pitchFamily="2" charset="-79"/>
              </a:rPr>
              <a:t>.</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Agregada la animación de inicio por defecto actual.</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Habilidad de subir vídeos a YouTube.</a:t>
            </a:r>
          </a:p>
          <a:p>
            <a:pPr>
              <a:buFont typeface="Arial" panose="020B0604020202020204" pitchFamily="34" charset="0"/>
              <a:buChar char="•"/>
            </a:pPr>
            <a:r>
              <a:rPr lang="es-ES" sz="2800" dirty="0">
                <a:latin typeface="Rubik" panose="02000604000000020004" pitchFamily="2" charset="-79"/>
                <a:cs typeface="Rubik" panose="02000604000000020004" pitchFamily="2" charset="-79"/>
              </a:rPr>
              <a:t>Habilidad de subir fotos a Picasa.</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20</a:t>
            </a:fld>
            <a:endParaRPr lang="es-ES_tradnl"/>
          </a:p>
        </p:txBody>
      </p:sp>
    </p:spTree>
    <p:extLst>
      <p:ext uri="{BB962C8B-B14F-4D97-AF65-F5344CB8AC3E}">
        <p14:creationId xmlns:p14="http://schemas.microsoft.com/office/powerpoint/2010/main" val="12847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Mejora en la búsqueda por entrada de texto y voz para incluir historial de favoritos, contactos y la web.</a:t>
            </a:r>
          </a:p>
          <a:p>
            <a:pPr>
              <a:buFont typeface="Arial" panose="020B0604020202020204" pitchFamily="34" charset="0"/>
              <a:buChar char="•"/>
            </a:pPr>
            <a:r>
              <a:rPr lang="es-ES" sz="2800" dirty="0"/>
              <a:t>Habilidad de los desarrolladores de incluir su contenido en los resultados de búsqueda.</a:t>
            </a:r>
          </a:p>
          <a:p>
            <a:pPr>
              <a:buFont typeface="Arial" panose="020B0604020202020204" pitchFamily="34" charset="0"/>
              <a:buChar char="•"/>
            </a:pPr>
            <a:r>
              <a:rPr lang="es-ES" sz="2800" dirty="0"/>
              <a:t>Motor </a:t>
            </a:r>
            <a:r>
              <a:rPr lang="es-ES" sz="2800" dirty="0" err="1"/>
              <a:t>multi-lenguaje</a:t>
            </a:r>
            <a:r>
              <a:rPr lang="es-ES" sz="2800" dirty="0"/>
              <a:t> de </a:t>
            </a:r>
            <a:r>
              <a:rPr lang="es-ES" sz="2800" dirty="0">
                <a:hlinkClick r:id="rId3" tooltip="Síntesis de habla"/>
              </a:rPr>
              <a:t>Síntesis de habla</a:t>
            </a:r>
            <a:r>
              <a:rPr lang="es-ES" sz="2800" dirty="0"/>
              <a:t> para permitir a cualquier aplicación de Android "hablar" una cadena de texto.</a:t>
            </a:r>
          </a:p>
          <a:p>
            <a:pPr>
              <a:buFont typeface="Arial" panose="020B0604020202020204" pitchFamily="34" charset="0"/>
              <a:buChar char="•"/>
            </a:pPr>
            <a:r>
              <a:rPr lang="es-ES" sz="2800" dirty="0"/>
              <a:t>Búsqueda facilitada y habilidad para ver capturas de las aplicaciones en el Android </a:t>
            </a:r>
            <a:r>
              <a:rPr lang="es-ES" sz="2800" dirty="0" err="1"/>
              <a:t>Market</a:t>
            </a:r>
            <a:r>
              <a:rPr lang="es-ES" sz="2800" dirty="0"/>
              <a:t>(Google Play).</a:t>
            </a:r>
          </a:p>
          <a:p>
            <a:pPr>
              <a:buFont typeface="Arial" panose="020B0604020202020204" pitchFamily="34" charset="0"/>
              <a:buChar char="•"/>
            </a:pPr>
            <a:r>
              <a:rPr lang="es-ES" sz="2800" dirty="0"/>
              <a:t>Galería, cámara y videocámara con mejor integración, con rápido acceso a la cámara.</a:t>
            </a:r>
          </a:p>
          <a:p>
            <a:pPr>
              <a:buFont typeface="Arial" panose="020B0604020202020204" pitchFamily="34" charset="0"/>
              <a:buChar char="•"/>
            </a:pPr>
            <a:r>
              <a:rPr lang="es-ES" sz="2800" dirty="0"/>
              <a:t>La galería ahora permite a los usuarios seleccionar varias fotos para eliminarlas.</a:t>
            </a:r>
          </a:p>
          <a:p>
            <a:pPr>
              <a:buFont typeface="Arial" panose="020B0604020202020204" pitchFamily="34" charset="0"/>
              <a:buChar char="•"/>
            </a:pPr>
            <a:r>
              <a:rPr lang="es-ES" sz="2800" dirty="0"/>
              <a:t>Actualización soporte a tecnología para </a:t>
            </a:r>
            <a:r>
              <a:rPr lang="es-ES" sz="2800" dirty="0">
                <a:hlinkClick r:id="rId4" tooltip="IS-95"/>
              </a:rPr>
              <a:t>CDMA</a:t>
            </a:r>
            <a:r>
              <a:rPr lang="es-ES" sz="2800" dirty="0"/>
              <a:t>/</a:t>
            </a:r>
            <a:r>
              <a:rPr lang="es-ES" sz="2800" dirty="0">
                <a:hlinkClick r:id="rId5" tooltip="Evolution-Data Optimized"/>
              </a:rPr>
              <a:t>EVDO</a:t>
            </a:r>
            <a:r>
              <a:rPr lang="es-ES" sz="2800" dirty="0"/>
              <a:t>, </a:t>
            </a:r>
            <a:r>
              <a:rPr lang="es-ES" sz="2800" dirty="0">
                <a:hlinkClick r:id="rId6" tooltip="IEEE 802.1X"/>
              </a:rPr>
              <a:t>802.1x</a:t>
            </a:r>
            <a:r>
              <a:rPr lang="es-ES" sz="2800" dirty="0"/>
              <a:t>, </a:t>
            </a:r>
            <a:r>
              <a:rPr lang="es-ES" sz="2800" dirty="0">
                <a:hlinkClick r:id="rId7" tooltip="Red privada virtual"/>
              </a:rPr>
              <a:t>VPNs</a:t>
            </a:r>
            <a:r>
              <a:rPr lang="es-ES" sz="2800" dirty="0"/>
              <a:t> y un motor </a:t>
            </a:r>
            <a:r>
              <a:rPr lang="es-ES" sz="2800" dirty="0">
                <a:hlinkClick r:id="rId8" tooltip="Text-to-speech"/>
              </a:rPr>
              <a:t>text-to-speech</a:t>
            </a:r>
            <a:r>
              <a:rPr lang="es-ES" sz="2800" dirty="0"/>
              <a:t>.</a:t>
            </a:r>
          </a:p>
          <a:p>
            <a:pPr>
              <a:buFont typeface="Arial" panose="020B0604020202020204" pitchFamily="34" charset="0"/>
              <a:buChar char="•"/>
            </a:pPr>
            <a:r>
              <a:rPr lang="es-ES" sz="2800" dirty="0"/>
              <a:t>Soporte para resoluciones de pantalla </a:t>
            </a:r>
            <a:r>
              <a:rPr lang="es-ES" sz="2800" dirty="0">
                <a:hlinkClick r:id="rId9" tooltip="WVGA"/>
              </a:rPr>
              <a:t>WVGA</a:t>
            </a:r>
            <a:r>
              <a:rPr lang="es-ES" sz="2800" dirty="0"/>
              <a:t>.</a:t>
            </a:r>
          </a:p>
          <a:p>
            <a:pPr>
              <a:buFont typeface="Arial" panose="020B0604020202020204" pitchFamily="34" charset="0"/>
              <a:buChar char="•"/>
            </a:pPr>
            <a:r>
              <a:rPr lang="es-ES" sz="2800" dirty="0"/>
              <a:t>Mejoras de velocidad en búsqueda y aplicaciones de cámara.</a:t>
            </a:r>
          </a:p>
          <a:p>
            <a:pPr>
              <a:buFont typeface="Arial" panose="020B0604020202020204" pitchFamily="34" charset="0"/>
              <a:buChar char="•"/>
            </a:pPr>
            <a:r>
              <a:rPr lang="es-ES" sz="2800" dirty="0"/>
              <a:t>Framework de gestos ampliado y una nueva herramienta de desarrollo </a:t>
            </a:r>
            <a:r>
              <a:rPr lang="es-ES" sz="2800" dirty="0" err="1"/>
              <a:t>GestureBuilder</a:t>
            </a:r>
            <a:r>
              <a:rPr lang="es-ES" sz="2800" dirty="0"/>
              <a:t>.</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21</a:t>
            </a:fld>
            <a:endParaRPr lang="es-ES_tradnl"/>
          </a:p>
        </p:txBody>
      </p:sp>
    </p:spTree>
    <p:extLst>
      <p:ext uri="{BB962C8B-B14F-4D97-AF65-F5344CB8AC3E}">
        <p14:creationId xmlns:p14="http://schemas.microsoft.com/office/powerpoint/2010/main" val="342446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Sincronización cuenta expandida, permitiendo a los usuarios agregar múltiples cuentas al dispositivo para sincronización de correo y contactos.</a:t>
            </a:r>
          </a:p>
          <a:p>
            <a:pPr>
              <a:buFont typeface="Arial" panose="020B0604020202020204" pitchFamily="34" charset="0"/>
              <a:buChar char="•"/>
            </a:pPr>
            <a:r>
              <a:rPr lang="es-ES" sz="2800" dirty="0"/>
              <a:t>Soporte intercambio de correo, con bandeja combinada para buscar correo desde múltiples cuentas en la página.</a:t>
            </a:r>
          </a:p>
          <a:p>
            <a:pPr>
              <a:buFont typeface="Arial" panose="020B0604020202020204" pitchFamily="34" charset="0"/>
              <a:buChar char="•"/>
            </a:pPr>
            <a:r>
              <a:rPr lang="es-ES" sz="2800" dirty="0"/>
              <a:t>Soporte Bluetooth 2.1.</a:t>
            </a:r>
          </a:p>
          <a:p>
            <a:pPr>
              <a:buFont typeface="Arial" panose="020B0604020202020204" pitchFamily="34" charset="0"/>
              <a:buChar char="•"/>
            </a:pPr>
            <a:r>
              <a:rPr lang="es-ES" sz="2800" dirty="0"/>
              <a:t>Habilidad para tocar un foto de un contacto y seleccionar llamar, enviar SMS o correo a la persona.</a:t>
            </a:r>
          </a:p>
          <a:p>
            <a:pPr>
              <a:buFont typeface="Arial" panose="020B0604020202020204" pitchFamily="34" charset="0"/>
              <a:buChar char="•"/>
            </a:pPr>
            <a:r>
              <a:rPr lang="es-ES" sz="2800" dirty="0"/>
              <a:t>Habilidad para en todos los mensajes SMS y MMS guardados, con eliminación de mensajes más antiguos en una conversación automáticamente cuando un límite definido se ha alcanzado.</a:t>
            </a:r>
          </a:p>
          <a:p>
            <a:pPr>
              <a:buFont typeface="Arial" panose="020B0604020202020204" pitchFamily="34" charset="0"/>
              <a:buChar char="•"/>
            </a:pPr>
            <a:r>
              <a:rPr lang="es-ES" sz="2800" dirty="0"/>
              <a:t>Nuevas características para la cámara, incluyendo soporte de flash, zum digital, modo escena, balance de blancos, efecto de colores y enfoque macro.</a:t>
            </a:r>
          </a:p>
          <a:p>
            <a:pPr>
              <a:buFont typeface="Arial" panose="020B0604020202020204" pitchFamily="34" charset="0"/>
              <a:buChar char="•"/>
            </a:pPr>
            <a:r>
              <a:rPr lang="es-ES" sz="2800" dirty="0"/>
              <a:t>Mejorada velocidad de tipeo en el teclado virtual, con diccionario inteligente que aprende el uso de palabras e incluye nombres de contactos como sugerencias.</a:t>
            </a:r>
          </a:p>
          <a:p>
            <a:pPr>
              <a:buFont typeface="Arial" panose="020B0604020202020204" pitchFamily="34" charset="0"/>
              <a:buChar char="•"/>
            </a:pPr>
            <a:r>
              <a:rPr lang="es-ES" sz="2800" dirty="0"/>
              <a:t>Renovada interfaz de usuario del navegador con imágenes en miniatura de marcador, zum de toque-doble y soporte para </a:t>
            </a:r>
            <a:r>
              <a:rPr lang="es-ES" sz="2800" dirty="0">
                <a:hlinkClick r:id="rId3" tooltip="HTML5"/>
              </a:rPr>
              <a:t>HTML5</a:t>
            </a:r>
            <a:r>
              <a:rPr lang="es-ES" sz="2800" dirty="0"/>
              <a:t>.</a:t>
            </a:r>
          </a:p>
          <a:p>
            <a:pPr>
              <a:buFont typeface="Arial" panose="020B0604020202020204" pitchFamily="34" charset="0"/>
              <a:buChar char="•"/>
            </a:pPr>
            <a:r>
              <a:rPr lang="es-ES" sz="2800" dirty="0"/>
              <a:t>Vista agenda del calendario mejorada, que muestra el estado asistiendo a cada invitado, y la capacidad de invitar a nuevos invitados a los eventos.</a:t>
            </a:r>
          </a:p>
          <a:p>
            <a:pPr>
              <a:buFont typeface="Arial" panose="020B0604020202020204" pitchFamily="34" charset="0"/>
              <a:buChar char="•"/>
            </a:pPr>
            <a:r>
              <a:rPr lang="es-ES" sz="2800" dirty="0"/>
              <a:t>Optimización en velocidad de hardware y GUI renovada.</a:t>
            </a:r>
          </a:p>
          <a:p>
            <a:pPr>
              <a:buFont typeface="Arial" panose="020B0604020202020204" pitchFamily="34" charset="0"/>
              <a:buChar char="•"/>
            </a:pPr>
            <a:r>
              <a:rPr lang="es-ES" sz="2800" dirty="0"/>
              <a:t>Soporte para más tamaños de pantalla y resoluciones, con mejor ratio de contraste.</a:t>
            </a:r>
          </a:p>
          <a:p>
            <a:pPr>
              <a:buFont typeface="Arial" panose="020B0604020202020204" pitchFamily="34" charset="0"/>
              <a:buChar char="•"/>
            </a:pPr>
            <a:r>
              <a:rPr lang="es-ES" sz="2800" dirty="0"/>
              <a:t>Mejorado Google </a:t>
            </a:r>
            <a:r>
              <a:rPr lang="es-ES" sz="2800" dirty="0" err="1"/>
              <a:t>Maps</a:t>
            </a:r>
            <a:r>
              <a:rPr lang="es-ES" sz="2800" dirty="0"/>
              <a:t> 3.1.2.</a:t>
            </a:r>
          </a:p>
          <a:p>
            <a:pPr>
              <a:buFont typeface="Arial" panose="020B0604020202020204" pitchFamily="34" charset="0"/>
              <a:buChar char="•"/>
            </a:pPr>
            <a:r>
              <a:rPr lang="es-ES" sz="2800" dirty="0"/>
              <a:t>Clase </a:t>
            </a:r>
            <a:r>
              <a:rPr lang="es-ES" sz="2800" dirty="0" err="1"/>
              <a:t>MotionEvent</a:t>
            </a:r>
            <a:r>
              <a:rPr lang="es-ES" sz="2800" dirty="0"/>
              <a:t> mejorada para rastrear eventos multi-touch.</a:t>
            </a:r>
            <a:r>
              <a:rPr lang="es-ES" sz="2800" baseline="30000" dirty="0">
                <a:hlinkClick r:id="rId4"/>
              </a:rPr>
              <a:t>36</a:t>
            </a:r>
            <a:r>
              <a:rPr lang="es-ES" sz="2800" dirty="0"/>
              <a:t>​</a:t>
            </a:r>
          </a:p>
          <a:p>
            <a:pPr>
              <a:buFont typeface="Arial" panose="020B0604020202020204" pitchFamily="34" charset="0"/>
              <a:buChar char="•"/>
            </a:pPr>
            <a:r>
              <a:rPr lang="es-ES" sz="2800" dirty="0"/>
              <a:t>Adición de fondos de pantalla animados, permitiendo la animación de imágenes de fondo de la pantalla inicio para mostrar movimiento.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22</a:t>
            </a:fld>
            <a:endParaRPr lang="es-ES_tradnl"/>
          </a:p>
        </p:txBody>
      </p:sp>
    </p:spTree>
    <p:extLst>
      <p:ext uri="{BB962C8B-B14F-4D97-AF65-F5344CB8AC3E}">
        <p14:creationId xmlns:p14="http://schemas.microsoft.com/office/powerpoint/2010/main" val="18374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23</a:t>
            </a:fld>
            <a:endParaRPr lang="es-ES_tradnl"/>
          </a:p>
        </p:txBody>
      </p:sp>
    </p:spTree>
    <p:extLst>
      <p:ext uri="{BB962C8B-B14F-4D97-AF65-F5344CB8AC3E}">
        <p14:creationId xmlns:p14="http://schemas.microsoft.com/office/powerpoint/2010/main" val="1020433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24</a:t>
            </a:fld>
            <a:endParaRPr lang="es-ES_tradnl"/>
          </a:p>
        </p:txBody>
      </p:sp>
    </p:spTree>
    <p:extLst>
      <p:ext uri="{BB962C8B-B14F-4D97-AF65-F5344CB8AC3E}">
        <p14:creationId xmlns:p14="http://schemas.microsoft.com/office/powerpoint/2010/main" val="3928580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25</a:t>
            </a:fld>
            <a:endParaRPr lang="es-ES_tradnl"/>
          </a:p>
        </p:txBody>
      </p:sp>
    </p:spTree>
    <p:extLst>
      <p:ext uri="{BB962C8B-B14F-4D97-AF65-F5344CB8AC3E}">
        <p14:creationId xmlns:p14="http://schemas.microsoft.com/office/powerpoint/2010/main" val="48953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26</a:t>
            </a:fld>
            <a:endParaRPr lang="es-ES_tradnl"/>
          </a:p>
        </p:txBody>
      </p:sp>
    </p:spTree>
    <p:extLst>
      <p:ext uri="{BB962C8B-B14F-4D97-AF65-F5344CB8AC3E}">
        <p14:creationId xmlns:p14="http://schemas.microsoft.com/office/powerpoint/2010/main" val="2924858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Nexus </a:t>
            </a:r>
            <a:r>
              <a:rPr lang="es-ES" sz="1800" b="0" i="0" u="none" strike="noStrike" baseline="0" dirty="0" err="1">
                <a:latin typeface="Times New Roman" panose="02020603050405020304" pitchFamily="18" charset="0"/>
              </a:rPr>
              <a:t>One</a:t>
            </a:r>
            <a:r>
              <a:rPr lang="es-ES" sz="1800" b="0" i="0" u="none" strike="noStrike" baseline="0" dirty="0">
                <a:latin typeface="Times New Roman" panose="02020603050405020304" pitchFamily="18" charset="0"/>
              </a:rPr>
              <a:t>. Smart </a:t>
            </a:r>
            <a:r>
              <a:rPr lang="es-ES" sz="1800" b="0" i="0" u="none" strike="noStrike" baseline="0" dirty="0" err="1">
                <a:latin typeface="Times New Roman" panose="02020603050405020304" pitchFamily="18" charset="0"/>
              </a:rPr>
              <a:t>phone</a:t>
            </a:r>
            <a:r>
              <a:rPr lang="es-ES" sz="1800" b="0" i="0" u="none" strike="noStrike" baseline="0" dirty="0">
                <a:latin typeface="Times New Roman" panose="02020603050405020304" pitchFamily="18" charset="0"/>
              </a:rPr>
              <a:t> de Google, de HTC </a:t>
            </a:r>
            <a:r>
              <a:rPr lang="es-ES" sz="1800" b="0" i="0" u="none" strike="noStrike" baseline="0" dirty="0" err="1">
                <a:latin typeface="Times New Roman" panose="02020603050405020304" pitchFamily="18" charset="0"/>
              </a:rPr>
              <a:t>Corporation</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27</a:t>
            </a:fld>
            <a:endParaRPr lang="es-ES_tradnl"/>
          </a:p>
        </p:txBody>
      </p:sp>
    </p:spTree>
    <p:extLst>
      <p:ext uri="{BB962C8B-B14F-4D97-AF65-F5344CB8AC3E}">
        <p14:creationId xmlns:p14="http://schemas.microsoft.com/office/powerpoint/2010/main" val="386107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28</a:t>
            </a:fld>
            <a:endParaRPr lang="es-ES_tradnl"/>
          </a:p>
        </p:txBody>
      </p:sp>
    </p:spTree>
    <p:extLst>
      <p:ext uri="{BB962C8B-B14F-4D97-AF65-F5344CB8AC3E}">
        <p14:creationId xmlns:p14="http://schemas.microsoft.com/office/powerpoint/2010/main" val="661977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29</a:t>
            </a:fld>
            <a:endParaRPr lang="es-ES_tradnl"/>
          </a:p>
        </p:txBody>
      </p:sp>
    </p:spTree>
    <p:extLst>
      <p:ext uri="{BB962C8B-B14F-4D97-AF65-F5344CB8AC3E}">
        <p14:creationId xmlns:p14="http://schemas.microsoft.com/office/powerpoint/2010/main" val="421781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3</a:t>
            </a:fld>
            <a:endParaRPr lang="es-ES_tradnl"/>
          </a:p>
        </p:txBody>
      </p:sp>
    </p:spTree>
    <p:extLst>
      <p:ext uri="{BB962C8B-B14F-4D97-AF65-F5344CB8AC3E}">
        <p14:creationId xmlns:p14="http://schemas.microsoft.com/office/powerpoint/2010/main" val="382343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30</a:t>
            </a:fld>
            <a:endParaRPr lang="es-ES_tradnl"/>
          </a:p>
        </p:txBody>
      </p:sp>
    </p:spTree>
    <p:extLst>
      <p:ext uri="{BB962C8B-B14F-4D97-AF65-F5344CB8AC3E}">
        <p14:creationId xmlns:p14="http://schemas.microsoft.com/office/powerpoint/2010/main" val="4221495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31</a:t>
            </a:fld>
            <a:endParaRPr lang="es-ES_tradnl"/>
          </a:p>
        </p:txBody>
      </p:sp>
    </p:spTree>
    <p:extLst>
      <p:ext uri="{BB962C8B-B14F-4D97-AF65-F5344CB8AC3E}">
        <p14:creationId xmlns:p14="http://schemas.microsoft.com/office/powerpoint/2010/main" val="4065686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Nexus S </a:t>
            </a:r>
            <a:r>
              <a:rPr lang="es-ES" sz="1800" b="0" i="0" u="none" strike="noStrike" baseline="0" dirty="0">
                <a:latin typeface="Times New Roman" panose="02020603050405020304" pitchFamily="18" charset="0"/>
                <a:sym typeface="Wingdings" panose="05000000000000000000" pitchFamily="2" charset="2"/>
              </a:rPr>
              <a:t> Smart </a:t>
            </a:r>
            <a:r>
              <a:rPr lang="es-ES" sz="1800" b="0" i="0" u="none" strike="noStrike" baseline="0" dirty="0" err="1">
                <a:latin typeface="Times New Roman" panose="02020603050405020304" pitchFamily="18" charset="0"/>
                <a:sym typeface="Wingdings" panose="05000000000000000000" pitchFamily="2" charset="2"/>
              </a:rPr>
              <a:t>phone</a:t>
            </a:r>
            <a:r>
              <a:rPr lang="es-ES" sz="1800" b="0" i="0" u="none" strike="noStrike" baseline="0" dirty="0">
                <a:latin typeface="Times New Roman" panose="02020603050405020304" pitchFamily="18" charset="0"/>
                <a:sym typeface="Wingdings" panose="05000000000000000000" pitchFamily="2" charset="2"/>
              </a:rPr>
              <a:t> diseñado por Google y fabricado por Samsung</a:t>
            </a:r>
          </a:p>
          <a:p>
            <a:pPr algn="l"/>
            <a:r>
              <a:rPr lang="es-ES" sz="1800" b="0" i="0" u="none" strike="noStrike" baseline="0" dirty="0">
                <a:latin typeface="Times New Roman" panose="02020603050405020304" pitchFamily="18" charset="0"/>
                <a:sym typeface="Wingdings" panose="05000000000000000000" pitchFamily="2" charset="2"/>
              </a:rPr>
              <a:t>Samsung Galaxy X  teléfono móvil producido y desarrollado por Samsung</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32</a:t>
            </a:fld>
            <a:endParaRPr lang="es-ES_tradnl"/>
          </a:p>
        </p:txBody>
      </p:sp>
    </p:spTree>
    <p:extLst>
      <p:ext uri="{BB962C8B-B14F-4D97-AF65-F5344CB8AC3E}">
        <p14:creationId xmlns:p14="http://schemas.microsoft.com/office/powerpoint/2010/main" val="2380362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33</a:t>
            </a:fld>
            <a:endParaRPr lang="es-ES_tradnl"/>
          </a:p>
        </p:txBody>
      </p:sp>
    </p:spTree>
    <p:extLst>
      <p:ext uri="{BB962C8B-B14F-4D97-AF65-F5344CB8AC3E}">
        <p14:creationId xmlns:p14="http://schemas.microsoft.com/office/powerpoint/2010/main" val="1116220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34</a:t>
            </a:fld>
            <a:endParaRPr lang="es-ES_tradnl"/>
          </a:p>
        </p:txBody>
      </p:sp>
    </p:spTree>
    <p:extLst>
      <p:ext uri="{BB962C8B-B14F-4D97-AF65-F5344CB8AC3E}">
        <p14:creationId xmlns:p14="http://schemas.microsoft.com/office/powerpoint/2010/main" val="1313046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Soporte optimizado para tabletas, con una nueva y "virtual" interfaz de usuario holográfica.</a:t>
            </a:r>
          </a:p>
          <a:p>
            <a:pPr>
              <a:buFont typeface="Arial" panose="020B0604020202020204" pitchFamily="34" charset="0"/>
              <a:buChar char="•"/>
            </a:pPr>
            <a:r>
              <a:rPr lang="es-ES" sz="2800" dirty="0"/>
              <a:t>Agregada barra de sistema, con características de acceso rápido a notificaciones, estados y botones de navegación suavizados, disponible en la parte inferior de la pantalla.</a:t>
            </a:r>
          </a:p>
          <a:p>
            <a:pPr>
              <a:buFont typeface="Arial" panose="020B0604020202020204" pitchFamily="34" charset="0"/>
              <a:buChar char="•"/>
            </a:pPr>
            <a:r>
              <a:rPr lang="es-ES" sz="2800" dirty="0"/>
              <a:t>Añadida barra de acción (</a:t>
            </a:r>
            <a:r>
              <a:rPr lang="es-ES" sz="2800" dirty="0" err="1"/>
              <a:t>Action</a:t>
            </a:r>
            <a:r>
              <a:rPr lang="es-ES" sz="2800" dirty="0"/>
              <a:t> Bar en inglés), entregando acceso a opciones contextuales, navegación, widgets u otros tipos de contenido en la parte superior de la pantalla.</a:t>
            </a:r>
          </a:p>
          <a:p>
            <a:pPr>
              <a:buFont typeface="Arial" panose="020B0604020202020204" pitchFamily="34" charset="0"/>
              <a:buChar char="•"/>
            </a:pPr>
            <a:r>
              <a:rPr lang="es-ES" sz="2800" dirty="0"/>
              <a:t>Multitarea simplificada – tocando Aplicaciones recientes en la barra del sistema permite a los usuarios ver instantáneas de las tareas en curso y saltar rápidamente de una aplicación a otra.</a:t>
            </a:r>
          </a:p>
          <a:p>
            <a:pPr>
              <a:buFont typeface="Arial" panose="020B0604020202020204" pitchFamily="34" charset="0"/>
              <a:buChar char="•"/>
            </a:pPr>
            <a:r>
              <a:rPr lang="es-ES" sz="2800" dirty="0"/>
              <a:t>Teclado rediseñado, permitiendo una escritura rápida, eficiente y acertada en pantallas de gran tamaño.</a:t>
            </a:r>
          </a:p>
          <a:p>
            <a:pPr>
              <a:buFont typeface="Arial" panose="020B0604020202020204" pitchFamily="34" charset="0"/>
              <a:buChar char="•"/>
            </a:pPr>
            <a:r>
              <a:rPr lang="es-ES" sz="2800" dirty="0"/>
              <a:t>Interfaz simplificada y más intuitiva para copiar/pegar.</a:t>
            </a:r>
          </a:p>
          <a:p>
            <a:pPr>
              <a:buFont typeface="Arial" panose="020B0604020202020204" pitchFamily="34" charset="0"/>
              <a:buChar char="•"/>
            </a:pPr>
            <a:r>
              <a:rPr lang="es-ES" sz="2800" dirty="0"/>
              <a:t>Las pestañas múltiples reemplazan las ventanas abiertas en el navegador web, además de la característica de auto completado texto y un nuevo modo de "</a:t>
            </a:r>
            <a:r>
              <a:rPr lang="es-ES" sz="2800" dirty="0">
                <a:hlinkClick r:id="rId3" tooltip="Modo privado"/>
              </a:rPr>
              <a:t>incógnito</a:t>
            </a:r>
            <a:r>
              <a:rPr lang="es-ES" sz="2800" dirty="0"/>
              <a:t>" permitiendo la navegación de forma anónima.</a:t>
            </a:r>
          </a:p>
          <a:p>
            <a:pPr>
              <a:buFont typeface="Arial" panose="020B0604020202020204" pitchFamily="34" charset="0"/>
              <a:buChar char="•"/>
            </a:pPr>
            <a:r>
              <a:rPr lang="es-ES" sz="2800" dirty="0"/>
              <a:t>Acceso rápido a las características de la cámara como la exposición, foco, flash, zum, cámara facial-frontal, temporizador u otras.</a:t>
            </a:r>
          </a:p>
          <a:p>
            <a:pPr>
              <a:buFont typeface="Arial" panose="020B0604020202020204" pitchFamily="34" charset="0"/>
              <a:buChar char="•"/>
            </a:pPr>
            <a:r>
              <a:rPr lang="es-ES" sz="2800" dirty="0"/>
              <a:t>Habilidad para ver álbumes y otras colecciones de fotos en modo pantalla completa en galería, con un fácil acceso a vistas previas de las fotografías.</a:t>
            </a:r>
          </a:p>
          <a:p>
            <a:pPr>
              <a:buFont typeface="Arial" panose="020B0604020202020204" pitchFamily="34" charset="0"/>
              <a:buChar char="•"/>
            </a:pPr>
            <a:r>
              <a:rPr lang="es-ES" sz="2800" dirty="0"/>
              <a:t>Nueva interfaz de contactos de dos paneles y desplazamiento rápido para permitir a los usuarios organizar y reconocer contactos fácilmente.</a:t>
            </a:r>
          </a:p>
          <a:p>
            <a:pPr>
              <a:buFont typeface="Arial" panose="020B0604020202020204" pitchFamily="34" charset="0"/>
              <a:buChar char="•"/>
            </a:pPr>
            <a:r>
              <a:rPr lang="es-ES" sz="2800" dirty="0"/>
              <a:t>Nueva interfaz de correo de dos paneles para hacer la visualización y organización de mensajes más eficiente, permitiendo a los usuarios seleccionar uno o más mensajes.</a:t>
            </a:r>
          </a:p>
          <a:p>
            <a:pPr>
              <a:buFont typeface="Arial" panose="020B0604020202020204" pitchFamily="34" charset="0"/>
              <a:buChar char="•"/>
            </a:pPr>
            <a:r>
              <a:rPr lang="es-ES" sz="2800" dirty="0"/>
              <a:t>Soporte para videochat usando </a:t>
            </a:r>
            <a:r>
              <a:rPr lang="es-ES" sz="2800" dirty="0">
                <a:hlinkClick r:id="rId4" tooltip="Google Talk"/>
              </a:rPr>
              <a:t>Google </a:t>
            </a:r>
            <a:r>
              <a:rPr lang="es-ES" sz="2800" dirty="0" err="1">
                <a:hlinkClick r:id="rId4" tooltip="Google Talk"/>
              </a:rPr>
              <a:t>Talk</a:t>
            </a:r>
            <a:r>
              <a:rPr lang="es-ES" sz="2800" dirty="0"/>
              <a:t>.</a:t>
            </a:r>
          </a:p>
          <a:p>
            <a:pPr>
              <a:buFont typeface="Arial" panose="020B0604020202020204" pitchFamily="34" charset="0"/>
              <a:buChar char="•"/>
            </a:pPr>
            <a:r>
              <a:rPr lang="es-ES" sz="2800" dirty="0"/>
              <a:t>Aceleración de hardware.</a:t>
            </a:r>
          </a:p>
          <a:p>
            <a:pPr>
              <a:buFont typeface="Arial" panose="020B0604020202020204" pitchFamily="34" charset="0"/>
              <a:buChar char="•"/>
            </a:pPr>
            <a:r>
              <a:rPr lang="es-ES" sz="2800" dirty="0"/>
              <a:t>Soporte para microprocesadores </a:t>
            </a:r>
            <a:r>
              <a:rPr lang="es-ES" sz="2800" dirty="0" err="1"/>
              <a:t>multi-núcleo</a:t>
            </a:r>
            <a:r>
              <a:rPr lang="es-ES" sz="2800" dirty="0"/>
              <a:t>.</a:t>
            </a:r>
          </a:p>
          <a:p>
            <a:pPr>
              <a:buFont typeface="Arial" panose="020B0604020202020204" pitchFamily="34" charset="0"/>
              <a:buChar char="•"/>
            </a:pPr>
            <a:r>
              <a:rPr lang="es-ES" sz="2800" dirty="0"/>
              <a:t>Habilidad para encriptar todos los datos del usuario.</a:t>
            </a:r>
          </a:p>
          <a:p>
            <a:pPr>
              <a:buFont typeface="Arial" panose="020B0604020202020204" pitchFamily="34" charset="0"/>
              <a:buChar char="•"/>
            </a:pPr>
            <a:r>
              <a:rPr lang="es-ES" sz="2800" dirty="0"/>
              <a:t>Mejoras en el uso de HTTPS con </a:t>
            </a:r>
            <a:r>
              <a:rPr lang="es-ES" sz="2800" dirty="0">
                <a:hlinkClick r:id="rId5" tooltip="Server Name Indication"/>
              </a:rPr>
              <a:t>Server Name </a:t>
            </a:r>
            <a:r>
              <a:rPr lang="es-ES" sz="2800" dirty="0" err="1">
                <a:hlinkClick r:id="rId5" tooltip="Server Name Indication"/>
              </a:rPr>
              <a:t>Indication</a:t>
            </a:r>
            <a:r>
              <a:rPr lang="es-ES" sz="2800" dirty="0"/>
              <a:t> (SNI).</a:t>
            </a:r>
          </a:p>
          <a:p>
            <a:pPr>
              <a:buFont typeface="Arial" panose="020B0604020202020204" pitchFamily="34" charset="0"/>
              <a:buChar char="•"/>
            </a:pPr>
            <a:r>
              <a:rPr lang="es-ES" sz="2800" dirty="0" err="1">
                <a:hlinkClick r:id="rId6" tooltip="Filesystem in Userspace"/>
              </a:rPr>
              <a:t>Filesystem</a:t>
            </a:r>
            <a:r>
              <a:rPr lang="es-ES" sz="2800" dirty="0">
                <a:hlinkClick r:id="rId6" tooltip="Filesystem in Userspace"/>
              </a:rPr>
              <a:t> in Userspace</a:t>
            </a:r>
            <a:r>
              <a:rPr lang="es-ES" sz="2800" dirty="0"/>
              <a:t> (FUSE; </a:t>
            </a:r>
            <a:r>
              <a:rPr lang="es-ES" sz="2800" dirty="0" err="1"/>
              <a:t>kernel</a:t>
            </a:r>
            <a:r>
              <a:rPr lang="es-ES" sz="2800" dirty="0"/>
              <a:t> module).</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35</a:t>
            </a:fld>
            <a:endParaRPr lang="es-ES_tradnl"/>
          </a:p>
        </p:txBody>
      </p:sp>
    </p:spTree>
    <p:extLst>
      <p:ext uri="{BB962C8B-B14F-4D97-AF65-F5344CB8AC3E}">
        <p14:creationId xmlns:p14="http://schemas.microsoft.com/office/powerpoint/2010/main" val="188392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Soporte optimizado para tabletas, con una nueva y "virtual" interfaz de usuario holográfica.</a:t>
            </a:r>
          </a:p>
          <a:p>
            <a:pPr>
              <a:buFont typeface="Arial" panose="020B0604020202020204" pitchFamily="34" charset="0"/>
              <a:buChar char="•"/>
            </a:pPr>
            <a:r>
              <a:rPr lang="es-ES" sz="2800" dirty="0"/>
              <a:t>Agregada barra de sistema, con características de acceso rápido a notificaciones, estados y botones de navegación suavizados, disponible en la parte inferior de la pantalla.</a:t>
            </a:r>
          </a:p>
          <a:p>
            <a:pPr>
              <a:buFont typeface="Arial" panose="020B0604020202020204" pitchFamily="34" charset="0"/>
              <a:buChar char="•"/>
            </a:pPr>
            <a:r>
              <a:rPr lang="es-ES" sz="2800" dirty="0"/>
              <a:t>Añadida barra de acción (</a:t>
            </a:r>
            <a:r>
              <a:rPr lang="es-ES" sz="2800" dirty="0" err="1"/>
              <a:t>Action</a:t>
            </a:r>
            <a:r>
              <a:rPr lang="es-ES" sz="2800" dirty="0"/>
              <a:t> Bar en inglés), entregando acceso a opciones contextuales, navegación, widgets u otros tipos de contenido en la parte superior de la pantalla.</a:t>
            </a:r>
          </a:p>
          <a:p>
            <a:pPr>
              <a:buFont typeface="Arial" panose="020B0604020202020204" pitchFamily="34" charset="0"/>
              <a:buChar char="•"/>
            </a:pPr>
            <a:r>
              <a:rPr lang="es-ES" sz="2800" dirty="0"/>
              <a:t>Multitarea simplificada – tocando Aplicaciones recientes en la barra del sistema permite a los usuarios ver instantáneas de las tareas en curso y saltar rápidamente de una aplicación a otra.</a:t>
            </a:r>
          </a:p>
          <a:p>
            <a:pPr>
              <a:buFont typeface="Arial" panose="020B0604020202020204" pitchFamily="34" charset="0"/>
              <a:buChar char="•"/>
            </a:pPr>
            <a:r>
              <a:rPr lang="es-ES" sz="2800" dirty="0"/>
              <a:t>Teclado rediseñado, permitiendo una escritura rápida, eficiente y acertada en pantallas de gran tamaño.</a:t>
            </a:r>
          </a:p>
          <a:p>
            <a:pPr>
              <a:buFont typeface="Arial" panose="020B0604020202020204" pitchFamily="34" charset="0"/>
              <a:buChar char="•"/>
            </a:pPr>
            <a:r>
              <a:rPr lang="es-ES" sz="2800" dirty="0"/>
              <a:t>Interfaz simplificada y más intuitiva para copiar/pegar.</a:t>
            </a:r>
          </a:p>
          <a:p>
            <a:pPr>
              <a:buFont typeface="Arial" panose="020B0604020202020204" pitchFamily="34" charset="0"/>
              <a:buChar char="•"/>
            </a:pPr>
            <a:r>
              <a:rPr lang="es-ES" sz="2800" dirty="0"/>
              <a:t>Las pestañas múltiples reemplazan las ventanas abiertas en el navegador web, además de la característica de auto completado texto y un nuevo modo de "</a:t>
            </a:r>
            <a:r>
              <a:rPr lang="es-ES" sz="2800" dirty="0">
                <a:hlinkClick r:id="rId3" tooltip="Modo privado"/>
              </a:rPr>
              <a:t>incógnito</a:t>
            </a:r>
            <a:r>
              <a:rPr lang="es-ES" sz="2800" dirty="0"/>
              <a:t>" permitiendo la navegación de forma anónima.</a:t>
            </a:r>
          </a:p>
          <a:p>
            <a:pPr>
              <a:buFont typeface="Arial" panose="020B0604020202020204" pitchFamily="34" charset="0"/>
              <a:buChar char="•"/>
            </a:pPr>
            <a:r>
              <a:rPr lang="es-ES" sz="2800" dirty="0"/>
              <a:t>Acceso rápido a las características de la cámara como la exposición, foco, flash, zum, cámara facial-frontal, temporizador u otras.</a:t>
            </a:r>
          </a:p>
          <a:p>
            <a:pPr>
              <a:buFont typeface="Arial" panose="020B0604020202020204" pitchFamily="34" charset="0"/>
              <a:buChar char="•"/>
            </a:pPr>
            <a:r>
              <a:rPr lang="es-ES" sz="2800" dirty="0"/>
              <a:t>Habilidad para ver álbumes y otras colecciones de fotos en modo pantalla completa en galería, con un fácil acceso a vistas previas de las fotografías.</a:t>
            </a:r>
          </a:p>
          <a:p>
            <a:pPr>
              <a:buFont typeface="Arial" panose="020B0604020202020204" pitchFamily="34" charset="0"/>
              <a:buChar char="•"/>
            </a:pPr>
            <a:r>
              <a:rPr lang="es-ES" sz="2800" dirty="0"/>
              <a:t>Nueva interfaz de contactos de dos paneles y desplazamiento rápido para permitir a los usuarios organizar y reconocer contactos fácilmente.</a:t>
            </a:r>
          </a:p>
          <a:p>
            <a:pPr>
              <a:buFont typeface="Arial" panose="020B0604020202020204" pitchFamily="34" charset="0"/>
              <a:buChar char="•"/>
            </a:pPr>
            <a:r>
              <a:rPr lang="es-ES" sz="2800" dirty="0"/>
              <a:t>Nueva interfaz de correo de dos paneles para hacer la visualización y organización de mensajes más eficiente, permitiendo a los usuarios seleccionar uno o más mensajes.</a:t>
            </a:r>
          </a:p>
          <a:p>
            <a:pPr>
              <a:buFont typeface="Arial" panose="020B0604020202020204" pitchFamily="34" charset="0"/>
              <a:buChar char="•"/>
            </a:pPr>
            <a:r>
              <a:rPr lang="es-ES" sz="2800" dirty="0"/>
              <a:t>Soporte para videochat usando </a:t>
            </a:r>
            <a:r>
              <a:rPr lang="es-ES" sz="2800" dirty="0">
                <a:hlinkClick r:id="rId4" tooltip="Google Talk"/>
              </a:rPr>
              <a:t>Google </a:t>
            </a:r>
            <a:r>
              <a:rPr lang="es-ES" sz="2800" dirty="0" err="1">
                <a:hlinkClick r:id="rId4" tooltip="Google Talk"/>
              </a:rPr>
              <a:t>Talk</a:t>
            </a:r>
            <a:r>
              <a:rPr lang="es-ES" sz="2800" dirty="0"/>
              <a:t>.</a:t>
            </a:r>
          </a:p>
          <a:p>
            <a:pPr>
              <a:buFont typeface="Arial" panose="020B0604020202020204" pitchFamily="34" charset="0"/>
              <a:buChar char="•"/>
            </a:pPr>
            <a:r>
              <a:rPr lang="es-ES" sz="2800" dirty="0"/>
              <a:t>Aceleración de hardware.</a:t>
            </a:r>
          </a:p>
          <a:p>
            <a:pPr>
              <a:buFont typeface="Arial" panose="020B0604020202020204" pitchFamily="34" charset="0"/>
              <a:buChar char="•"/>
            </a:pPr>
            <a:r>
              <a:rPr lang="es-ES" sz="2800" dirty="0"/>
              <a:t>Soporte para microprocesadores </a:t>
            </a:r>
            <a:r>
              <a:rPr lang="es-ES" sz="2800" dirty="0" err="1"/>
              <a:t>multi-núcleo</a:t>
            </a:r>
            <a:r>
              <a:rPr lang="es-ES" sz="2800" dirty="0"/>
              <a:t>.</a:t>
            </a:r>
          </a:p>
          <a:p>
            <a:pPr>
              <a:buFont typeface="Arial" panose="020B0604020202020204" pitchFamily="34" charset="0"/>
              <a:buChar char="•"/>
            </a:pPr>
            <a:r>
              <a:rPr lang="es-ES" sz="2800" dirty="0"/>
              <a:t>Habilidad para encriptar todos los datos del usuario.</a:t>
            </a:r>
          </a:p>
          <a:p>
            <a:pPr>
              <a:buFont typeface="Arial" panose="020B0604020202020204" pitchFamily="34" charset="0"/>
              <a:buChar char="•"/>
            </a:pPr>
            <a:r>
              <a:rPr lang="es-ES" sz="2800" dirty="0"/>
              <a:t>Mejoras en el uso de HTTPS con </a:t>
            </a:r>
            <a:r>
              <a:rPr lang="es-ES" sz="2800" dirty="0">
                <a:hlinkClick r:id="rId5" tooltip="Server Name Indication"/>
              </a:rPr>
              <a:t>Server Name </a:t>
            </a:r>
            <a:r>
              <a:rPr lang="es-ES" sz="2800" dirty="0" err="1">
                <a:hlinkClick r:id="rId5" tooltip="Server Name Indication"/>
              </a:rPr>
              <a:t>Indication</a:t>
            </a:r>
            <a:r>
              <a:rPr lang="es-ES" sz="2800" dirty="0"/>
              <a:t> (SNI).</a:t>
            </a:r>
          </a:p>
          <a:p>
            <a:pPr>
              <a:buFont typeface="Arial" panose="020B0604020202020204" pitchFamily="34" charset="0"/>
              <a:buChar char="•"/>
            </a:pPr>
            <a:r>
              <a:rPr lang="es-ES" sz="2800" dirty="0" err="1">
                <a:hlinkClick r:id="rId6" tooltip="Filesystem in Userspace"/>
              </a:rPr>
              <a:t>Filesystem</a:t>
            </a:r>
            <a:r>
              <a:rPr lang="es-ES" sz="2800" dirty="0">
                <a:hlinkClick r:id="rId6" tooltip="Filesystem in Userspace"/>
              </a:rPr>
              <a:t> in Userspace</a:t>
            </a:r>
            <a:r>
              <a:rPr lang="es-ES" sz="2800" dirty="0"/>
              <a:t> (FUSE; </a:t>
            </a:r>
            <a:r>
              <a:rPr lang="es-ES" sz="2800" dirty="0" err="1"/>
              <a:t>kernel</a:t>
            </a:r>
            <a:r>
              <a:rPr lang="es-ES" sz="2800" dirty="0"/>
              <a:t> module).</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36</a:t>
            </a:fld>
            <a:endParaRPr lang="es-ES_tradnl"/>
          </a:p>
        </p:txBody>
      </p:sp>
    </p:spTree>
    <p:extLst>
      <p:ext uri="{BB962C8B-B14F-4D97-AF65-F5344CB8AC3E}">
        <p14:creationId xmlns:p14="http://schemas.microsoft.com/office/powerpoint/2010/main" val="2646557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FLAC </a:t>
            </a:r>
            <a:r>
              <a:rPr lang="es-ES" sz="1800" b="0" i="0" u="none" strike="noStrike" baseline="0" dirty="0">
                <a:latin typeface="Times New Roman" panose="02020603050405020304" pitchFamily="18" charset="0"/>
                <a:sym typeface="Wingdings" panose="05000000000000000000" pitchFamily="2" charset="2"/>
              </a:rPr>
              <a:t> Free </a:t>
            </a:r>
            <a:r>
              <a:rPr lang="es-ES" sz="1800" b="0" i="0" u="none" strike="noStrike" baseline="0" dirty="0" err="1">
                <a:latin typeface="Times New Roman" panose="02020603050405020304" pitchFamily="18" charset="0"/>
                <a:sym typeface="Wingdings" panose="05000000000000000000" pitchFamily="2" charset="2"/>
              </a:rPr>
              <a:t>LossLess</a:t>
            </a:r>
            <a:r>
              <a:rPr lang="es-ES" sz="1800" b="0" i="0" u="none" strike="noStrike" baseline="0" dirty="0">
                <a:latin typeface="Times New Roman" panose="02020603050405020304" pitchFamily="18" charset="0"/>
                <a:sym typeface="Wingdings" panose="05000000000000000000" pitchFamily="2" charset="2"/>
              </a:rPr>
              <a:t> Audio </a:t>
            </a:r>
            <a:r>
              <a:rPr lang="es-ES" sz="1800" b="0" i="0" u="none" strike="noStrike" baseline="0" dirty="0" err="1">
                <a:latin typeface="Times New Roman" panose="02020603050405020304" pitchFamily="18" charset="0"/>
                <a:sym typeface="Wingdings" panose="05000000000000000000" pitchFamily="2" charset="2"/>
              </a:rPr>
              <a:t>Codec</a:t>
            </a:r>
            <a:r>
              <a:rPr lang="es-ES" sz="1800" b="0" i="0" u="none" strike="noStrike" baseline="0" dirty="0">
                <a:latin typeface="Times New Roman" panose="02020603050405020304" pitchFamily="18" charset="0"/>
                <a:sym typeface="Wingdings" panose="05000000000000000000" pitchFamily="2" charset="2"/>
              </a:rPr>
              <a:t>  Códec de Audio Libre Sin pérdidas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37</a:t>
            </a:fld>
            <a:endParaRPr lang="es-ES_tradnl"/>
          </a:p>
        </p:txBody>
      </p:sp>
    </p:spTree>
    <p:extLst>
      <p:ext uri="{BB962C8B-B14F-4D97-AF65-F5344CB8AC3E}">
        <p14:creationId xmlns:p14="http://schemas.microsoft.com/office/powerpoint/2010/main" val="1663461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FLAC </a:t>
            </a:r>
            <a:r>
              <a:rPr lang="es-ES" sz="1800" b="0" i="0" u="none" strike="noStrike" baseline="0" dirty="0">
                <a:latin typeface="Times New Roman" panose="02020603050405020304" pitchFamily="18" charset="0"/>
                <a:sym typeface="Wingdings" panose="05000000000000000000" pitchFamily="2" charset="2"/>
              </a:rPr>
              <a:t> Free </a:t>
            </a:r>
            <a:r>
              <a:rPr lang="es-ES" sz="1800" b="0" i="0" u="none" strike="noStrike" baseline="0" dirty="0" err="1">
                <a:latin typeface="Times New Roman" panose="02020603050405020304" pitchFamily="18" charset="0"/>
                <a:sym typeface="Wingdings" panose="05000000000000000000" pitchFamily="2" charset="2"/>
              </a:rPr>
              <a:t>LossLess</a:t>
            </a:r>
            <a:r>
              <a:rPr lang="es-ES" sz="1800" b="0" i="0" u="none" strike="noStrike" baseline="0" dirty="0">
                <a:latin typeface="Times New Roman" panose="02020603050405020304" pitchFamily="18" charset="0"/>
                <a:sym typeface="Wingdings" panose="05000000000000000000" pitchFamily="2" charset="2"/>
              </a:rPr>
              <a:t> Audio </a:t>
            </a:r>
            <a:r>
              <a:rPr lang="es-ES" sz="1800" b="0" i="0" u="none" strike="noStrike" baseline="0" dirty="0" err="1">
                <a:latin typeface="Times New Roman" panose="02020603050405020304" pitchFamily="18" charset="0"/>
                <a:sym typeface="Wingdings" panose="05000000000000000000" pitchFamily="2" charset="2"/>
              </a:rPr>
              <a:t>Codec</a:t>
            </a:r>
            <a:r>
              <a:rPr lang="es-ES" sz="1800" b="0" i="0" u="none" strike="noStrike" baseline="0" dirty="0">
                <a:latin typeface="Times New Roman" panose="02020603050405020304" pitchFamily="18" charset="0"/>
                <a:sym typeface="Wingdings" panose="05000000000000000000" pitchFamily="2" charset="2"/>
              </a:rPr>
              <a:t>  Códec de Audio Libre Sin pérdidas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38</a:t>
            </a:fld>
            <a:endParaRPr lang="es-ES_tradnl"/>
          </a:p>
        </p:txBody>
      </p:sp>
    </p:spTree>
    <p:extLst>
      <p:ext uri="{BB962C8B-B14F-4D97-AF65-F5344CB8AC3E}">
        <p14:creationId xmlns:p14="http://schemas.microsoft.com/office/powerpoint/2010/main" val="2309872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FLAC </a:t>
            </a:r>
            <a:r>
              <a:rPr lang="es-ES" sz="1800" b="0" i="0" u="none" strike="noStrike" baseline="0" dirty="0">
                <a:latin typeface="Times New Roman" panose="02020603050405020304" pitchFamily="18" charset="0"/>
                <a:sym typeface="Wingdings" panose="05000000000000000000" pitchFamily="2" charset="2"/>
              </a:rPr>
              <a:t> Free </a:t>
            </a:r>
            <a:r>
              <a:rPr lang="es-ES" sz="1800" b="0" i="0" u="none" strike="noStrike" baseline="0" dirty="0" err="1">
                <a:latin typeface="Times New Roman" panose="02020603050405020304" pitchFamily="18" charset="0"/>
                <a:sym typeface="Wingdings" panose="05000000000000000000" pitchFamily="2" charset="2"/>
              </a:rPr>
              <a:t>LossLess</a:t>
            </a:r>
            <a:r>
              <a:rPr lang="es-ES" sz="1800" b="0" i="0" u="none" strike="noStrike" baseline="0" dirty="0">
                <a:latin typeface="Times New Roman" panose="02020603050405020304" pitchFamily="18" charset="0"/>
                <a:sym typeface="Wingdings" panose="05000000000000000000" pitchFamily="2" charset="2"/>
              </a:rPr>
              <a:t> Audio </a:t>
            </a:r>
            <a:r>
              <a:rPr lang="es-ES" sz="1800" b="0" i="0" u="none" strike="noStrike" baseline="0" dirty="0" err="1">
                <a:latin typeface="Times New Roman" panose="02020603050405020304" pitchFamily="18" charset="0"/>
                <a:sym typeface="Wingdings" panose="05000000000000000000" pitchFamily="2" charset="2"/>
              </a:rPr>
              <a:t>Codec</a:t>
            </a:r>
            <a:r>
              <a:rPr lang="es-ES" sz="1800" b="0" i="0" u="none" strike="noStrike" baseline="0" dirty="0">
                <a:latin typeface="Times New Roman" panose="02020603050405020304" pitchFamily="18" charset="0"/>
                <a:sym typeface="Wingdings" panose="05000000000000000000" pitchFamily="2" charset="2"/>
              </a:rPr>
              <a:t>  Códec de Audio Libre Sin pérdidas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39</a:t>
            </a:fld>
            <a:endParaRPr lang="es-ES_tradnl"/>
          </a:p>
        </p:txBody>
      </p:sp>
    </p:spTree>
    <p:extLst>
      <p:ext uri="{BB962C8B-B14F-4D97-AF65-F5344CB8AC3E}">
        <p14:creationId xmlns:p14="http://schemas.microsoft.com/office/powerpoint/2010/main" val="66608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El</a:t>
            </a:r>
            <a:r>
              <a:rPr lang="es-ES" dirty="0"/>
              <a:t> 3 de abril de 1973, </a:t>
            </a:r>
            <a:r>
              <a:rPr lang="es-ES" b="1" dirty="0"/>
              <a:t>el</a:t>
            </a:r>
            <a:r>
              <a:rPr lang="es-ES" dirty="0"/>
              <a:t> estadounidense Martin Cooper realizó la </a:t>
            </a:r>
            <a:r>
              <a:rPr lang="es-ES" b="1" dirty="0"/>
              <a:t>primera llamada con un teléfono celular</a:t>
            </a:r>
            <a:r>
              <a:rPr lang="es-ES" dirty="0"/>
              <a:t>, </a:t>
            </a:r>
            <a:r>
              <a:rPr lang="es-ES" b="1" dirty="0"/>
              <a:t>un</a:t>
            </a:r>
            <a:r>
              <a:rPr lang="es-ES" dirty="0"/>
              <a:t> Motorola </a:t>
            </a:r>
            <a:r>
              <a:rPr lang="es-ES" dirty="0" err="1"/>
              <a:t>DynaTac</a:t>
            </a:r>
            <a:r>
              <a:rPr lang="es-ES" dirty="0"/>
              <a:t> 8000X.</a:t>
            </a:r>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4</a:t>
            </a:fld>
            <a:endParaRPr lang="es-ES_tradnl"/>
          </a:p>
        </p:txBody>
      </p:sp>
    </p:spTree>
    <p:extLst>
      <p:ext uri="{BB962C8B-B14F-4D97-AF65-F5344CB8AC3E}">
        <p14:creationId xmlns:p14="http://schemas.microsoft.com/office/powerpoint/2010/main" val="115526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40</a:t>
            </a:fld>
            <a:endParaRPr lang="es-ES_tradnl"/>
          </a:p>
        </p:txBody>
      </p:sp>
    </p:spTree>
    <p:extLst>
      <p:ext uri="{BB962C8B-B14F-4D97-AF65-F5344CB8AC3E}">
        <p14:creationId xmlns:p14="http://schemas.microsoft.com/office/powerpoint/2010/main" val="1432154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41</a:t>
            </a:fld>
            <a:endParaRPr lang="es-ES_tradnl"/>
          </a:p>
        </p:txBody>
      </p:sp>
    </p:spTree>
    <p:extLst>
      <p:ext uri="{BB962C8B-B14F-4D97-AF65-F5344CB8AC3E}">
        <p14:creationId xmlns:p14="http://schemas.microsoft.com/office/powerpoint/2010/main" val="3959041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42</a:t>
            </a:fld>
            <a:endParaRPr lang="es-ES_tradnl"/>
          </a:p>
        </p:txBody>
      </p:sp>
    </p:spTree>
    <p:extLst>
      <p:ext uri="{BB962C8B-B14F-4D97-AF65-F5344CB8AC3E}">
        <p14:creationId xmlns:p14="http://schemas.microsoft.com/office/powerpoint/2010/main" val="197750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Botones software (en pantalla) Android 3.x están ahora disponibles para usar en los teléfonos móviles.</a:t>
            </a:r>
          </a:p>
          <a:p>
            <a:pPr>
              <a:buFont typeface="Arial" panose="020B0604020202020204" pitchFamily="34" charset="0"/>
              <a:buChar char="•"/>
            </a:pPr>
            <a:r>
              <a:rPr lang="es-ES" sz="2800" dirty="0"/>
              <a:t>Separación de widgets en una nueva pestaña, listados de forma similar a las aplicaciones.</a:t>
            </a:r>
          </a:p>
          <a:p>
            <a:pPr>
              <a:buFont typeface="Arial" panose="020B0604020202020204" pitchFamily="34" charset="0"/>
              <a:buChar char="•"/>
            </a:pPr>
            <a:r>
              <a:rPr lang="es-ES" sz="2800" dirty="0"/>
              <a:t>Facilidad para crear carpetas, con estilo de arrastrar y soltar.</a:t>
            </a:r>
          </a:p>
          <a:p>
            <a:pPr>
              <a:buFont typeface="Arial" panose="020B0604020202020204" pitchFamily="34" charset="0"/>
              <a:buChar char="•"/>
            </a:pPr>
            <a:r>
              <a:rPr lang="es-ES" sz="2800" dirty="0"/>
              <a:t>Lanzador personalizable.</a:t>
            </a:r>
          </a:p>
          <a:p>
            <a:pPr>
              <a:buFont typeface="Arial" panose="020B0604020202020204" pitchFamily="34" charset="0"/>
              <a:buChar char="•"/>
            </a:pPr>
            <a:r>
              <a:rPr lang="es-ES" sz="2800" dirty="0"/>
              <a:t>Buzón de voz mejorado con la opción de acelerar o retrasar los mensajes del buzón de voz.</a:t>
            </a:r>
          </a:p>
          <a:p>
            <a:pPr>
              <a:buFont typeface="Arial" panose="020B0604020202020204" pitchFamily="34" charset="0"/>
              <a:buChar char="•"/>
            </a:pPr>
            <a:r>
              <a:rPr lang="es-ES" sz="2800" dirty="0"/>
              <a:t>Funcionalidad de </a:t>
            </a:r>
            <a:r>
              <a:rPr lang="es-ES" sz="2800" dirty="0" err="1"/>
              <a:t>pinch</a:t>
            </a:r>
            <a:r>
              <a:rPr lang="es-ES" sz="2800" dirty="0"/>
              <a:t>-</a:t>
            </a:r>
            <a:r>
              <a:rPr lang="es-ES" sz="2800" dirty="0" err="1"/>
              <a:t>to</a:t>
            </a:r>
            <a:r>
              <a:rPr lang="es-ES" sz="2800" dirty="0"/>
              <a:t>-zoom en el calendario.</a:t>
            </a:r>
          </a:p>
          <a:p>
            <a:pPr>
              <a:buFont typeface="Arial" panose="020B0604020202020204" pitchFamily="34" charset="0"/>
              <a:buChar char="•"/>
            </a:pPr>
            <a:r>
              <a:rPr lang="es-ES" sz="2800" dirty="0"/>
              <a:t>Captura de pantalla integrada (manteniendo presionado los botones de bloqueo y de bajar volumen).</a:t>
            </a:r>
          </a:p>
          <a:p>
            <a:pPr>
              <a:buFont typeface="Arial" panose="020B0604020202020204" pitchFamily="34" charset="0"/>
              <a:buChar char="•"/>
            </a:pPr>
            <a:r>
              <a:rPr lang="es-ES" sz="2800" dirty="0"/>
              <a:t>Corrector ortográfico del teclado mejorado.</a:t>
            </a:r>
          </a:p>
          <a:p>
            <a:pPr>
              <a:buFont typeface="Arial" panose="020B0604020202020204" pitchFamily="34" charset="0"/>
              <a:buChar char="•"/>
            </a:pPr>
            <a:r>
              <a:rPr lang="es-ES" sz="2800" dirty="0"/>
              <a:t>Habilidad de acceder a aplicaciones directamente desde la </a:t>
            </a:r>
            <a:r>
              <a:rPr lang="es-ES" sz="2800" dirty="0">
                <a:hlinkClick r:id="rId3" tooltip="Pantalla de bloqueo"/>
              </a:rPr>
              <a:t>pantalla de bloqueo</a:t>
            </a:r>
            <a:r>
              <a:rPr lang="es-ES" sz="2800" dirty="0"/>
              <a:t>.</a:t>
            </a:r>
          </a:p>
          <a:p>
            <a:pPr>
              <a:buFont typeface="Arial" panose="020B0604020202020204" pitchFamily="34" charset="0"/>
              <a:buChar char="•"/>
            </a:pPr>
            <a:r>
              <a:rPr lang="es-ES" sz="2800" dirty="0"/>
              <a:t>Funcionalidad copiar-pegar mejorada.</a:t>
            </a:r>
          </a:p>
          <a:p>
            <a:pPr>
              <a:buFont typeface="Arial" panose="020B0604020202020204" pitchFamily="34" charset="0"/>
              <a:buChar char="•"/>
            </a:pPr>
            <a:r>
              <a:rPr lang="es-ES" sz="2800" dirty="0"/>
              <a:t>Mejor integración de voz y dictado de texto en tiempo real continuo.</a:t>
            </a:r>
          </a:p>
          <a:p>
            <a:pPr>
              <a:buFont typeface="Arial" panose="020B0604020202020204" pitchFamily="34" charset="0"/>
              <a:buChar char="•"/>
            </a:pPr>
            <a:r>
              <a:rPr lang="es-ES" sz="2800" dirty="0"/>
              <a:t>Desbloqueo facial, característica que permite a los usuarios desbloquear los equipos usando software de reconocimiento facial.</a:t>
            </a:r>
          </a:p>
          <a:p>
            <a:pPr>
              <a:buFont typeface="Arial" panose="020B0604020202020204" pitchFamily="34" charset="0"/>
              <a:buChar char="•"/>
            </a:pPr>
            <a:r>
              <a:rPr lang="es-ES" sz="2800" dirty="0"/>
              <a:t>Nuevo navegador web con pestañas bajo la marca de </a:t>
            </a:r>
            <a:r>
              <a:rPr lang="es-ES" sz="2800" dirty="0">
                <a:hlinkClick r:id="rId4" tooltip="Google Chrome"/>
              </a:rPr>
              <a:t>Google Chrome</a:t>
            </a:r>
            <a:r>
              <a:rPr lang="es-ES" sz="2800" dirty="0"/>
              <a:t>, permitiendo hasta 15 pestañas.</a:t>
            </a:r>
          </a:p>
          <a:p>
            <a:pPr>
              <a:buFont typeface="Arial" panose="020B0604020202020204" pitchFamily="34" charset="0"/>
              <a:buChar char="•"/>
            </a:pPr>
            <a:r>
              <a:rPr lang="es-ES" sz="2800" dirty="0"/>
              <a:t>Sincronización automática del navegador con los marcadores de Chrome del usuario.</a:t>
            </a:r>
          </a:p>
          <a:p>
            <a:pPr>
              <a:buFont typeface="Arial" panose="020B0604020202020204" pitchFamily="34" charset="0"/>
              <a:buChar char="•"/>
            </a:pPr>
            <a:r>
              <a:rPr lang="es-ES" sz="2800" dirty="0"/>
              <a:t>Nueva tipografía para la interfaz de usuario, </a:t>
            </a:r>
            <a:r>
              <a:rPr lang="es-ES" sz="2800" dirty="0">
                <a:hlinkClick r:id="rId5" tooltip="Roboto"/>
              </a:rPr>
              <a:t>Roboto</a:t>
            </a:r>
            <a:r>
              <a:rPr lang="es-ES" sz="2800" dirty="0"/>
              <a:t>.</a:t>
            </a:r>
          </a:p>
          <a:p>
            <a:pPr>
              <a:buFont typeface="Arial" panose="020B0604020202020204" pitchFamily="34" charset="0"/>
              <a:buChar char="•"/>
            </a:pPr>
            <a:r>
              <a:rPr lang="es-ES" sz="2800" dirty="0"/>
              <a:t>Sección para el uso de datos dentro de la configuración que permite al usuario poner avisos cuando se acerca a cierto límite de uso, y desactivar los datos cuando se ha excedido dicho límite.</a:t>
            </a:r>
          </a:p>
          <a:p>
            <a:pPr>
              <a:buFont typeface="Arial" panose="020B0604020202020204" pitchFamily="34" charset="0"/>
              <a:buChar char="•"/>
            </a:pPr>
            <a:r>
              <a:rPr lang="es-ES" sz="2800" dirty="0"/>
              <a:t>Capacidad para cerrar aplicaciones que están usando datos en segundo plano.</a:t>
            </a:r>
          </a:p>
          <a:p>
            <a:pPr>
              <a:buFont typeface="Arial" panose="020B0604020202020204" pitchFamily="34" charset="0"/>
              <a:buChar char="•"/>
            </a:pPr>
            <a:r>
              <a:rPr lang="es-ES" sz="2800" dirty="0"/>
              <a:t>Aplicación de la cámara mejorada sin retardo en el obturador, ajustes para el time lapse, modo panorámico y la posibilidad de hacer zum durante la grabación.</a:t>
            </a:r>
          </a:p>
          <a:p>
            <a:pPr>
              <a:buFont typeface="Arial" panose="020B0604020202020204" pitchFamily="34" charset="0"/>
              <a:buChar char="•"/>
            </a:pPr>
            <a:r>
              <a:rPr lang="es-ES" sz="2800" dirty="0"/>
              <a:t>Editor de fotos integrado.</a:t>
            </a:r>
          </a:p>
          <a:p>
            <a:pPr>
              <a:buFont typeface="Arial" panose="020B0604020202020204" pitchFamily="34" charset="0"/>
              <a:buChar char="•"/>
            </a:pPr>
            <a:r>
              <a:rPr lang="es-ES" sz="2800" dirty="0"/>
              <a:t>Nuevo diseño de la galería, organizada por persona y localización.</a:t>
            </a:r>
          </a:p>
          <a:p>
            <a:pPr>
              <a:buFont typeface="Arial" panose="020B0604020202020204" pitchFamily="34" charset="0"/>
              <a:buChar char="•"/>
            </a:pPr>
            <a:r>
              <a:rPr lang="es-ES" sz="2800" dirty="0"/>
              <a:t>Aplicación "People" actualizada con integración en redes sociales, actualización de estados e imágenes en alta resolución.</a:t>
            </a:r>
          </a:p>
          <a:p>
            <a:pPr>
              <a:buFont typeface="Arial" panose="020B0604020202020204" pitchFamily="34" charset="0"/>
              <a:buChar char="•"/>
            </a:pPr>
            <a:r>
              <a:rPr lang="es-ES" sz="2800" dirty="0"/>
              <a:t>Android Beam, una característica de </a:t>
            </a:r>
            <a:r>
              <a:rPr lang="es-ES" sz="2800" dirty="0" err="1">
                <a:hlinkClick r:id="rId6" tooltip="Near Field Communication"/>
              </a:rPr>
              <a:t>Near</a:t>
            </a:r>
            <a:r>
              <a:rPr lang="es-ES" sz="2800" dirty="0">
                <a:hlinkClick r:id="rId6" tooltip="Near Field Communication"/>
              </a:rPr>
              <a:t> Field </a:t>
            </a:r>
            <a:r>
              <a:rPr lang="es-ES" sz="2800" dirty="0" err="1">
                <a:hlinkClick r:id="rId6" tooltip="Near Field Communication"/>
              </a:rPr>
              <a:t>Communication</a:t>
            </a:r>
            <a:r>
              <a:rPr lang="es-ES" sz="2800" dirty="0"/>
              <a:t> que permite el rápido intercambio de corto alcance de enlaces web favoritos de un navegador de internet, información de contactos, direcciones, vídeos de YouTube y otros datos.</a:t>
            </a:r>
          </a:p>
          <a:p>
            <a:pPr>
              <a:buFont typeface="Arial" panose="020B0604020202020204" pitchFamily="34" charset="0"/>
              <a:buChar char="•"/>
            </a:pPr>
            <a:r>
              <a:rPr lang="es-ES" sz="2800" dirty="0"/>
              <a:t>Soporte para el formato de imagen </a:t>
            </a:r>
            <a:r>
              <a:rPr lang="es-ES" sz="2800" dirty="0">
                <a:hlinkClick r:id="rId7" tooltip="WebP"/>
              </a:rPr>
              <a:t>WebP</a:t>
            </a:r>
            <a:r>
              <a:rPr lang="es-ES" sz="2800" baseline="30000" dirty="0">
                <a:hlinkClick r:id="rId8"/>
              </a:rPr>
              <a:t>63</a:t>
            </a:r>
            <a:r>
              <a:rPr lang="es-ES" sz="2800" dirty="0"/>
              <a:t>​</a:t>
            </a:r>
          </a:p>
          <a:p>
            <a:pPr>
              <a:buFont typeface="Arial" panose="020B0604020202020204" pitchFamily="34" charset="0"/>
              <a:buChar char="•"/>
            </a:pPr>
            <a:r>
              <a:rPr lang="es-ES" sz="2800" dirty="0"/>
              <a:t>Aceleración por hardware de la interfaz de usuario.</a:t>
            </a:r>
            <a:r>
              <a:rPr lang="es-ES" sz="2800" baseline="30000" dirty="0">
                <a:hlinkClick r:id="rId9"/>
              </a:rPr>
              <a:t>74</a:t>
            </a:r>
            <a:r>
              <a:rPr lang="es-ES" sz="2800" dirty="0"/>
              <a:t>​</a:t>
            </a:r>
          </a:p>
          <a:p>
            <a:pPr>
              <a:buFont typeface="Arial" panose="020B0604020202020204" pitchFamily="34" charset="0"/>
              <a:buChar char="•"/>
            </a:pPr>
            <a:r>
              <a:rPr lang="es-ES" sz="2800" dirty="0" err="1">
                <a:hlinkClick r:id="rId10" tooltip="Wi-Fi Direct"/>
              </a:rPr>
              <a:t>Wi</a:t>
            </a:r>
            <a:r>
              <a:rPr lang="es-ES" sz="2800" dirty="0">
                <a:hlinkClick r:id="rId10" tooltip="Wi-Fi Direct"/>
              </a:rPr>
              <a:t>-Fi Direct</a:t>
            </a:r>
            <a:r>
              <a:rPr lang="es-ES" sz="2800" baseline="30000" dirty="0">
                <a:hlinkClick r:id="rId11"/>
              </a:rPr>
              <a:t>75</a:t>
            </a:r>
            <a:r>
              <a:rPr lang="es-ES" sz="2800" dirty="0"/>
              <a:t>​</a:t>
            </a:r>
          </a:p>
          <a:p>
            <a:pPr>
              <a:buFont typeface="Arial" panose="020B0604020202020204" pitchFamily="34" charset="0"/>
              <a:buChar char="•"/>
            </a:pPr>
            <a:r>
              <a:rPr lang="es-ES" sz="2800" dirty="0"/>
              <a:t>Grabación de vídeo a </a:t>
            </a:r>
            <a:r>
              <a:rPr lang="es-ES" sz="2800" dirty="0">
                <a:hlinkClick r:id="rId12" tooltip="1080P (aún no redactado)"/>
              </a:rPr>
              <a:t>1080P</a:t>
            </a:r>
            <a:r>
              <a:rPr lang="es-ES" sz="2800" dirty="0"/>
              <a:t> para dispositivos con Android de serie.</a:t>
            </a:r>
          </a:p>
          <a:p>
            <a:pPr>
              <a:buFont typeface="Arial" panose="020B0604020202020204" pitchFamily="34" charset="0"/>
              <a:buChar char="•"/>
            </a:pPr>
            <a:r>
              <a:rPr lang="es-ES" sz="2800" dirty="0"/>
              <a:t>Módulos de núcleo Android VPN Framework (AVF) y TUN (pero no TAP). Antes de 4.0, el software VPN requería un Android </a:t>
            </a:r>
            <a:r>
              <a:rPr lang="es-ES" sz="2800" i="1" dirty="0"/>
              <a:t>rooteado</a:t>
            </a:r>
            <a:r>
              <a:rPr lang="es-ES" sz="2800" dirty="0"/>
              <a:t>.</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43</a:t>
            </a:fld>
            <a:endParaRPr lang="es-ES_tradnl"/>
          </a:p>
        </p:txBody>
      </p:sp>
    </p:spTree>
    <p:extLst>
      <p:ext uri="{BB962C8B-B14F-4D97-AF65-F5344CB8AC3E}">
        <p14:creationId xmlns:p14="http://schemas.microsoft.com/office/powerpoint/2010/main" val="3029790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44</a:t>
            </a:fld>
            <a:endParaRPr lang="es-ES_tradnl"/>
          </a:p>
        </p:txBody>
      </p:sp>
    </p:spTree>
    <p:extLst>
      <p:ext uri="{BB962C8B-B14F-4D97-AF65-F5344CB8AC3E}">
        <p14:creationId xmlns:p14="http://schemas.microsoft.com/office/powerpoint/2010/main" val="859531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QVGA </a:t>
            </a:r>
            <a:r>
              <a:rPr lang="es-ES" sz="1800" b="0" i="0" u="none" strike="noStrike" baseline="0" dirty="0">
                <a:latin typeface="Times New Roman" panose="02020603050405020304" pitchFamily="18" charset="0"/>
                <a:sym typeface="Wingdings" panose="05000000000000000000" pitchFamily="2" charset="2"/>
              </a:rPr>
              <a:t> </a:t>
            </a:r>
            <a:r>
              <a:rPr lang="es-ES" sz="1800" b="0" i="0" u="none" strike="noStrike" baseline="0" dirty="0" err="1">
                <a:latin typeface="Times New Roman" panose="02020603050405020304" pitchFamily="18" charset="0"/>
                <a:sym typeface="Wingdings" panose="05000000000000000000" pitchFamily="2" charset="2"/>
              </a:rPr>
              <a:t>Quality</a:t>
            </a:r>
            <a:r>
              <a:rPr lang="es-ES" sz="1800" b="0" i="0" u="none" strike="noStrike" baseline="0" dirty="0">
                <a:latin typeface="Times New Roman" panose="02020603050405020304" pitchFamily="18" charset="0"/>
                <a:sym typeface="Wingdings" panose="05000000000000000000" pitchFamily="2" charset="2"/>
              </a:rPr>
              <a:t> Video </a:t>
            </a:r>
            <a:r>
              <a:rPr lang="es-ES" sz="1800" b="0" i="0" u="none" strike="noStrike" baseline="0" dirty="0" err="1">
                <a:latin typeface="Times New Roman" panose="02020603050405020304" pitchFamily="18" charset="0"/>
                <a:sym typeface="Wingdings" panose="05000000000000000000" pitchFamily="2" charset="2"/>
              </a:rPr>
              <a:t>Graphics</a:t>
            </a:r>
            <a:r>
              <a:rPr lang="es-ES" sz="1800" b="0" i="0" u="none" strike="noStrike" baseline="0" dirty="0">
                <a:latin typeface="Times New Roman" panose="02020603050405020304" pitchFamily="18" charset="0"/>
                <a:sym typeface="Wingdings" panose="05000000000000000000" pitchFamily="2" charset="2"/>
              </a:rPr>
              <a:t> Array</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45</a:t>
            </a:fld>
            <a:endParaRPr lang="es-ES_tradnl"/>
          </a:p>
        </p:txBody>
      </p:sp>
    </p:spTree>
    <p:extLst>
      <p:ext uri="{BB962C8B-B14F-4D97-AF65-F5344CB8AC3E}">
        <p14:creationId xmlns:p14="http://schemas.microsoft.com/office/powerpoint/2010/main" val="2224795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QVGA </a:t>
            </a:r>
            <a:r>
              <a:rPr lang="es-ES" sz="1800" b="0" i="0" u="none" strike="noStrike" baseline="0" dirty="0">
                <a:latin typeface="Times New Roman" panose="02020603050405020304" pitchFamily="18" charset="0"/>
                <a:sym typeface="Wingdings" panose="05000000000000000000" pitchFamily="2" charset="2"/>
              </a:rPr>
              <a:t> </a:t>
            </a:r>
            <a:r>
              <a:rPr lang="es-ES" sz="1800" b="0" i="0" u="none" strike="noStrike" baseline="0" dirty="0" err="1">
                <a:latin typeface="Times New Roman" panose="02020603050405020304" pitchFamily="18" charset="0"/>
                <a:sym typeface="Wingdings" panose="05000000000000000000" pitchFamily="2" charset="2"/>
              </a:rPr>
              <a:t>Quality</a:t>
            </a:r>
            <a:r>
              <a:rPr lang="es-ES" sz="1800" b="0" i="0" u="none" strike="noStrike" baseline="0" dirty="0">
                <a:latin typeface="Times New Roman" panose="02020603050405020304" pitchFamily="18" charset="0"/>
                <a:sym typeface="Wingdings" panose="05000000000000000000" pitchFamily="2" charset="2"/>
              </a:rPr>
              <a:t> Video </a:t>
            </a:r>
            <a:r>
              <a:rPr lang="es-ES" sz="1800" b="0" i="0" u="none" strike="noStrike" baseline="0" dirty="0" err="1">
                <a:latin typeface="Times New Roman" panose="02020603050405020304" pitchFamily="18" charset="0"/>
                <a:sym typeface="Wingdings" panose="05000000000000000000" pitchFamily="2" charset="2"/>
              </a:rPr>
              <a:t>Graphics</a:t>
            </a:r>
            <a:r>
              <a:rPr lang="es-ES" sz="1800" b="0" i="0" u="none" strike="noStrike" baseline="0" dirty="0">
                <a:latin typeface="Times New Roman" panose="02020603050405020304" pitchFamily="18" charset="0"/>
                <a:sym typeface="Wingdings" panose="05000000000000000000" pitchFamily="2" charset="2"/>
              </a:rPr>
              <a:t> Array</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46</a:t>
            </a:fld>
            <a:endParaRPr lang="es-ES_tradnl"/>
          </a:p>
        </p:txBody>
      </p:sp>
    </p:spTree>
    <p:extLst>
      <p:ext uri="{BB962C8B-B14F-4D97-AF65-F5344CB8AC3E}">
        <p14:creationId xmlns:p14="http://schemas.microsoft.com/office/powerpoint/2010/main" val="3279799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dirty="0"/>
              <a:t>Interfaz de usuario más fluida: </a:t>
            </a:r>
          </a:p>
          <a:p>
            <a:pPr marL="742950" lvl="1" indent="-285750">
              <a:buFont typeface="Arial" panose="020B0604020202020204" pitchFamily="34" charset="0"/>
              <a:buChar char="•"/>
            </a:pPr>
            <a:r>
              <a:rPr lang="es-ES" dirty="0"/>
              <a:t>Tiempo de </a:t>
            </a:r>
            <a:r>
              <a:rPr lang="es-ES" dirty="0" err="1"/>
              <a:t>Vsync</a:t>
            </a:r>
            <a:r>
              <a:rPr lang="es-ES" dirty="0"/>
              <a:t> en todos los dibujos y animaciones realizados por el marco de Android, incluida la representación de aplicaciones, eventos táctiles, composición de pantalla y actualización de pantalla</a:t>
            </a:r>
          </a:p>
          <a:p>
            <a:pPr marL="742950" lvl="1" indent="-285750">
              <a:buFont typeface="Arial" panose="020B0604020202020204" pitchFamily="34" charset="0"/>
              <a:buChar char="•"/>
            </a:pPr>
            <a:r>
              <a:rPr lang="es-ES" dirty="0"/>
              <a:t>Triple buffer en los pipelines gráficos</a:t>
            </a:r>
          </a:p>
          <a:p>
            <a:pPr>
              <a:buFont typeface="Arial" panose="020B0604020202020204" pitchFamily="34" charset="0"/>
              <a:buChar char="•"/>
            </a:pPr>
            <a:r>
              <a:rPr lang="es-ES" dirty="0"/>
              <a:t>Mejoras en </a:t>
            </a:r>
            <a:r>
              <a:rPr lang="es-ES" dirty="0">
                <a:hlinkClick r:id="rId3" tooltip="Accesibilidad"/>
              </a:rPr>
              <a:t>accesibilidad</a:t>
            </a:r>
            <a:endParaRPr lang="es-ES" dirty="0"/>
          </a:p>
          <a:p>
            <a:pPr>
              <a:buFont typeface="Arial" panose="020B0604020202020204" pitchFamily="34" charset="0"/>
              <a:buChar char="•"/>
            </a:pPr>
            <a:r>
              <a:rPr lang="es-ES" dirty="0"/>
              <a:t>Soporte de texto </a:t>
            </a:r>
            <a:r>
              <a:rPr lang="es-ES" dirty="0" err="1"/>
              <a:t>bi-direccional</a:t>
            </a:r>
            <a:r>
              <a:rPr lang="es-ES" dirty="0"/>
              <a:t> y otros lenguajes</a:t>
            </a:r>
          </a:p>
          <a:p>
            <a:pPr>
              <a:buFont typeface="Arial" panose="020B0604020202020204" pitchFamily="34" charset="0"/>
              <a:buChar char="•"/>
            </a:pPr>
            <a:r>
              <a:rPr lang="es-ES" dirty="0"/>
              <a:t>Mapas de teclado usuario-instalable</a:t>
            </a:r>
          </a:p>
          <a:p>
            <a:pPr>
              <a:buFont typeface="Arial" panose="020B0604020202020204" pitchFamily="34" charset="0"/>
              <a:buChar char="•"/>
            </a:pPr>
            <a:r>
              <a:rPr lang="es-ES" dirty="0"/>
              <a:t>Notificaciones expandibles</a:t>
            </a:r>
          </a:p>
          <a:p>
            <a:pPr>
              <a:buFont typeface="Arial" panose="020B0604020202020204" pitchFamily="34" charset="0"/>
              <a:buChar char="•"/>
            </a:pPr>
            <a:r>
              <a:rPr lang="es-ES" dirty="0"/>
              <a:t>Capacidad para desactivar las notificaciones de forma específica para una aplicación</a:t>
            </a:r>
          </a:p>
          <a:p>
            <a:pPr>
              <a:buFont typeface="Arial" panose="020B0604020202020204" pitchFamily="34" charset="0"/>
              <a:buChar char="•"/>
            </a:pPr>
            <a:r>
              <a:rPr lang="es-ES" dirty="0"/>
              <a:t>Accesos directos y widgets pueden automáticamente ser reorganizadas o redimensionadas para permitir que nuevos ítems encajen en la pantalla de inicio</a:t>
            </a:r>
          </a:p>
          <a:p>
            <a:pPr>
              <a:buFont typeface="Arial" panose="020B0604020202020204" pitchFamily="34" charset="0"/>
              <a:buChar char="•"/>
            </a:pPr>
            <a:r>
              <a:rPr lang="es-ES" dirty="0"/>
              <a:t>Transferencia de datos Bluetooth para Android Beam</a:t>
            </a:r>
          </a:p>
          <a:p>
            <a:pPr>
              <a:buFont typeface="Arial" panose="020B0604020202020204" pitchFamily="34" charset="0"/>
              <a:buChar char="•"/>
            </a:pPr>
            <a:r>
              <a:rPr lang="es-ES" dirty="0"/>
              <a:t>Dictado de voz offline</a:t>
            </a:r>
          </a:p>
          <a:p>
            <a:pPr>
              <a:buFont typeface="Arial" panose="020B0604020202020204" pitchFamily="34" charset="0"/>
              <a:buChar char="•"/>
            </a:pPr>
            <a:r>
              <a:rPr lang="es-ES" dirty="0"/>
              <a:t>Nuevo diseño de la interfaz para tabletas con pantallas pequeñas o </a:t>
            </a:r>
            <a:r>
              <a:rPr lang="es-ES" dirty="0">
                <a:hlinkClick r:id="rId4" tooltip="Phablet"/>
              </a:rPr>
              <a:t>phablets</a:t>
            </a:r>
            <a:r>
              <a:rPr lang="es-ES" dirty="0"/>
              <a:t> (cuyas pantallas se asemejan más a la de un teléfono)</a:t>
            </a:r>
            <a:r>
              <a:rPr lang="es-ES" baseline="30000" dirty="0">
                <a:hlinkClick r:id="rId5"/>
              </a:rPr>
              <a:t>84</a:t>
            </a:r>
            <a:r>
              <a:rPr lang="es-ES" dirty="0"/>
              <a:t>​</a:t>
            </a:r>
          </a:p>
          <a:p>
            <a:pPr>
              <a:buFont typeface="Arial" panose="020B0604020202020204" pitchFamily="34" charset="0"/>
              <a:buChar char="•"/>
            </a:pPr>
            <a:r>
              <a:rPr lang="es-ES" dirty="0"/>
              <a:t>Mejoras en búsqueda por voz</a:t>
            </a:r>
          </a:p>
          <a:p>
            <a:pPr>
              <a:buFont typeface="Arial" panose="020B0604020202020204" pitchFamily="34" charset="0"/>
              <a:buChar char="•"/>
            </a:pPr>
            <a:r>
              <a:rPr lang="es-ES" dirty="0"/>
              <a:t>Mejoras en la aplicación de la cámara</a:t>
            </a:r>
          </a:p>
          <a:p>
            <a:pPr>
              <a:buFont typeface="Arial" panose="020B0604020202020204" pitchFamily="34" charset="0"/>
              <a:buChar char="•"/>
            </a:pPr>
            <a:r>
              <a:rPr lang="es-ES" dirty="0"/>
              <a:t>Google </a:t>
            </a:r>
            <a:r>
              <a:rPr lang="es-ES" dirty="0" err="1"/>
              <a:t>Wallet</a:t>
            </a:r>
            <a:r>
              <a:rPr lang="es-ES" dirty="0"/>
              <a:t> (para el </a:t>
            </a:r>
            <a:r>
              <a:rPr lang="es-ES" dirty="0">
                <a:hlinkClick r:id="rId6" tooltip="Nexus 7"/>
              </a:rPr>
              <a:t>Nexus 7</a:t>
            </a:r>
            <a:r>
              <a:rPr lang="es-ES" dirty="0"/>
              <a:t>)</a:t>
            </a:r>
          </a:p>
          <a:p>
            <a:pPr>
              <a:buFont typeface="Arial" panose="020B0604020202020204" pitchFamily="34" charset="0"/>
              <a:buChar char="•"/>
            </a:pPr>
            <a:r>
              <a:rPr lang="es-ES" dirty="0"/>
              <a:t>Fotos de contactos en alta resolución en </a:t>
            </a:r>
            <a:r>
              <a:rPr lang="es-ES" dirty="0">
                <a:hlinkClick r:id="rId7" tooltip="Google+"/>
              </a:rPr>
              <a:t>Google+</a:t>
            </a:r>
            <a:r>
              <a:rPr lang="es-ES" baseline="30000" dirty="0">
                <a:hlinkClick r:id="rId8"/>
              </a:rPr>
              <a:t>85</a:t>
            </a:r>
            <a:r>
              <a:rPr lang="es-ES" dirty="0"/>
              <a:t>​</a:t>
            </a:r>
          </a:p>
          <a:p>
            <a:pPr>
              <a:buFont typeface="Arial" panose="020B0604020202020204" pitchFamily="34" charset="0"/>
              <a:buChar char="•"/>
            </a:pPr>
            <a:r>
              <a:rPr lang="es-ES" dirty="0"/>
              <a:t>Aplicación de búsqueda </a:t>
            </a:r>
            <a:r>
              <a:rPr lang="es-ES" dirty="0">
                <a:hlinkClick r:id="rId9" tooltip="Google Now"/>
              </a:rPr>
              <a:t>Google </a:t>
            </a:r>
            <a:r>
              <a:rPr lang="es-ES" dirty="0" err="1">
                <a:hlinkClick r:id="rId9" tooltip="Google Now"/>
              </a:rPr>
              <a:t>Now</a:t>
            </a:r>
            <a:endParaRPr lang="es-ES" dirty="0"/>
          </a:p>
          <a:p>
            <a:pPr>
              <a:buFont typeface="Arial" panose="020B0604020202020204" pitchFamily="34" charset="0"/>
              <a:buChar char="•"/>
            </a:pPr>
            <a:r>
              <a:rPr lang="es-ES" dirty="0"/>
              <a:t>Audio multicanal</a:t>
            </a:r>
            <a:r>
              <a:rPr lang="es-ES" baseline="30000" dirty="0">
                <a:hlinkClick r:id="rId10"/>
              </a:rPr>
              <a:t>86</a:t>
            </a:r>
            <a:r>
              <a:rPr lang="es-ES" dirty="0"/>
              <a:t>​</a:t>
            </a:r>
          </a:p>
          <a:p>
            <a:pPr>
              <a:buFont typeface="Arial" panose="020B0604020202020204" pitchFamily="34" charset="0"/>
              <a:buChar char="•"/>
            </a:pPr>
            <a:r>
              <a:rPr lang="es-ES" dirty="0"/>
              <a:t>Audio USB (</a:t>
            </a:r>
            <a:r>
              <a:rPr lang="es-ES" dirty="0">
                <a:hlinkClick r:id="rId11" tooltip="Conversor digital-analógico"/>
              </a:rPr>
              <a:t>Conversor digital-analógico</a:t>
            </a:r>
            <a:r>
              <a:rPr lang="es-ES" dirty="0"/>
              <a:t> para sonido externo)</a:t>
            </a:r>
            <a:r>
              <a:rPr lang="es-ES" baseline="30000" dirty="0">
                <a:hlinkClick r:id="rId10"/>
              </a:rPr>
              <a:t>86</a:t>
            </a:r>
            <a:r>
              <a:rPr lang="es-ES" dirty="0"/>
              <a:t>​</a:t>
            </a:r>
          </a:p>
          <a:p>
            <a:pPr>
              <a:buFont typeface="Arial" panose="020B0604020202020204" pitchFamily="34" charset="0"/>
              <a:buChar char="•"/>
            </a:pPr>
            <a:r>
              <a:rPr lang="es-ES" dirty="0"/>
              <a:t>Encadenamiento de audio (también conocido como </a:t>
            </a:r>
            <a:r>
              <a:rPr lang="es-ES" dirty="0">
                <a:hlinkClick r:id="rId12" tooltip="Reproducción sin pausas (aún no redactado)"/>
              </a:rPr>
              <a:t>reproducción sin pausas</a:t>
            </a:r>
            <a:r>
              <a:rPr lang="es-ES" dirty="0"/>
              <a:t>)</a:t>
            </a:r>
            <a:r>
              <a:rPr lang="es-ES" baseline="30000" dirty="0">
                <a:hlinkClick r:id="rId10"/>
              </a:rPr>
              <a:t>86</a:t>
            </a:r>
            <a:r>
              <a:rPr lang="es-ES" dirty="0"/>
              <a:t>​</a:t>
            </a:r>
            <a:r>
              <a:rPr lang="es-ES" baseline="30000" dirty="0">
                <a:hlinkClick r:id="rId13"/>
              </a:rPr>
              <a:t>87</a:t>
            </a:r>
            <a:r>
              <a:rPr lang="es-ES" dirty="0"/>
              <a:t>​</a:t>
            </a:r>
            <a:r>
              <a:rPr lang="es-ES" baseline="30000" dirty="0">
                <a:hlinkClick r:id="rId14"/>
              </a:rPr>
              <a:t>88</a:t>
            </a:r>
            <a:r>
              <a:rPr lang="es-ES" dirty="0"/>
              <a:t>​</a:t>
            </a:r>
          </a:p>
          <a:p>
            <a:pPr>
              <a:buFont typeface="Arial" panose="020B0604020202020204" pitchFamily="34" charset="0"/>
              <a:buChar char="•"/>
            </a:pPr>
            <a:r>
              <a:rPr lang="es-ES" dirty="0"/>
              <a:t>El navegador de serie de Android es remplazado por la versión móvil de </a:t>
            </a:r>
            <a:r>
              <a:rPr lang="es-ES" dirty="0">
                <a:hlinkClick r:id="rId15" tooltip="Google Chrome"/>
              </a:rPr>
              <a:t>Google Chrome</a:t>
            </a:r>
            <a:r>
              <a:rPr lang="es-ES" dirty="0"/>
              <a:t> en dispositivos con Android 4.1 preinstalado</a:t>
            </a:r>
            <a:r>
              <a:rPr lang="es-ES" baseline="30000" dirty="0">
                <a:hlinkClick r:id="rId16"/>
              </a:rPr>
              <a:t>89</a:t>
            </a:r>
            <a:r>
              <a:rPr lang="es-ES" dirty="0"/>
              <a:t>​</a:t>
            </a:r>
          </a:p>
          <a:p>
            <a:pPr>
              <a:buFont typeface="Arial" panose="020B0604020202020204" pitchFamily="34" charset="0"/>
              <a:buChar char="•"/>
            </a:pPr>
            <a:r>
              <a:rPr lang="es-ES" dirty="0"/>
              <a:t>Habilidad para otros </a:t>
            </a:r>
            <a:r>
              <a:rPr lang="es-ES" dirty="0" err="1"/>
              <a:t>Launchers</a:t>
            </a:r>
            <a:r>
              <a:rPr lang="es-ES" dirty="0"/>
              <a:t> para añadir widgets desde el cajón de aplicaciones sin necesidad de acceso </a:t>
            </a:r>
            <a:r>
              <a:rPr lang="es-ES" dirty="0" err="1"/>
              <a:t>root</a:t>
            </a:r>
            <a:r>
              <a:rPr lang="es-ES" dirty="0"/>
              <a:t>.</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47</a:t>
            </a:fld>
            <a:endParaRPr lang="es-ES_tradnl"/>
          </a:p>
        </p:txBody>
      </p:sp>
    </p:spTree>
    <p:extLst>
      <p:ext uri="{BB962C8B-B14F-4D97-AF65-F5344CB8AC3E}">
        <p14:creationId xmlns:p14="http://schemas.microsoft.com/office/powerpoint/2010/main" val="2112350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48</a:t>
            </a:fld>
            <a:endParaRPr lang="es-ES_tradnl"/>
          </a:p>
        </p:txBody>
      </p:sp>
    </p:spTree>
    <p:extLst>
      <p:ext uri="{BB962C8B-B14F-4D97-AF65-F5344CB8AC3E}">
        <p14:creationId xmlns:p14="http://schemas.microsoft.com/office/powerpoint/2010/main" val="3073369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49</a:t>
            </a:fld>
            <a:endParaRPr lang="es-ES_tradnl"/>
          </a:p>
        </p:txBody>
      </p:sp>
    </p:spTree>
    <p:extLst>
      <p:ext uri="{BB962C8B-B14F-4D97-AF65-F5344CB8AC3E}">
        <p14:creationId xmlns:p14="http://schemas.microsoft.com/office/powerpoint/2010/main" val="4142222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El</a:t>
            </a:r>
            <a:r>
              <a:rPr lang="es-ES" dirty="0"/>
              <a:t> 3 de abril de 1973, </a:t>
            </a:r>
            <a:r>
              <a:rPr lang="es-ES" b="1" dirty="0"/>
              <a:t>el</a:t>
            </a:r>
            <a:r>
              <a:rPr lang="es-ES" dirty="0"/>
              <a:t> estadounidense Martin Cooper realizó la </a:t>
            </a:r>
            <a:r>
              <a:rPr lang="es-ES" b="1" dirty="0"/>
              <a:t>primera llamada con un teléfono celular</a:t>
            </a:r>
            <a:r>
              <a:rPr lang="es-ES" dirty="0"/>
              <a:t>, </a:t>
            </a:r>
            <a:r>
              <a:rPr lang="es-ES" b="1" dirty="0"/>
              <a:t>un</a:t>
            </a:r>
            <a:r>
              <a:rPr lang="es-ES" dirty="0"/>
              <a:t> Motorola </a:t>
            </a:r>
            <a:r>
              <a:rPr lang="es-ES" dirty="0" err="1"/>
              <a:t>DynaTac</a:t>
            </a:r>
            <a:r>
              <a:rPr lang="es-ES" dirty="0"/>
              <a:t> 8000X. Pesaba 1.4 Kg</a:t>
            </a:r>
          </a:p>
          <a:p>
            <a:r>
              <a:rPr lang="es-ES" b="0" dirty="0"/>
              <a:t>Trabajaba para motorola</a:t>
            </a:r>
          </a:p>
        </p:txBody>
      </p:sp>
      <p:sp>
        <p:nvSpPr>
          <p:cNvPr id="4" name="Slide Number Placeholder 3"/>
          <p:cNvSpPr>
            <a:spLocks noGrp="1"/>
          </p:cNvSpPr>
          <p:nvPr>
            <p:ph type="sldNum" sz="quarter" idx="5"/>
          </p:nvPr>
        </p:nvSpPr>
        <p:spPr/>
        <p:txBody>
          <a:bodyPr/>
          <a:lstStyle/>
          <a:p>
            <a:fld id="{AB1E6BF0-3412-F540-BC85-91C2B31DA84A}" type="slidenum">
              <a:rPr lang="es-ES_tradnl" smtClean="0"/>
              <a:t>5</a:t>
            </a:fld>
            <a:endParaRPr lang="es-ES_tradnl"/>
          </a:p>
        </p:txBody>
      </p:sp>
    </p:spTree>
    <p:extLst>
      <p:ext uri="{BB962C8B-B14F-4D97-AF65-F5344CB8AC3E}">
        <p14:creationId xmlns:p14="http://schemas.microsoft.com/office/powerpoint/2010/main" val="1150738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Fotos panorámicas con "</a:t>
            </a:r>
            <a:r>
              <a:rPr lang="es-ES" sz="2800" dirty="0" err="1"/>
              <a:t>Photo</a:t>
            </a:r>
            <a:r>
              <a:rPr lang="es-ES" sz="2800" dirty="0"/>
              <a:t> </a:t>
            </a:r>
            <a:r>
              <a:rPr lang="es-ES" sz="2800" dirty="0" err="1"/>
              <a:t>Sphere</a:t>
            </a:r>
            <a:r>
              <a:rPr lang="es-ES" sz="2800" dirty="0"/>
              <a:t>"</a:t>
            </a:r>
          </a:p>
          <a:p>
            <a:pPr>
              <a:buFont typeface="Arial" panose="020B0604020202020204" pitchFamily="34" charset="0"/>
              <a:buChar char="•"/>
            </a:pPr>
            <a:r>
              <a:rPr lang="es-ES" sz="2800" dirty="0"/>
              <a:t>Teclado con escritura gestual</a:t>
            </a:r>
          </a:p>
          <a:p>
            <a:pPr>
              <a:buFont typeface="Arial" panose="020B0604020202020204" pitchFamily="34" charset="0"/>
              <a:buChar char="•"/>
            </a:pPr>
            <a:r>
              <a:rPr lang="es-ES" sz="2800" dirty="0"/>
              <a:t>Mejoras de la pantalla de bloqueo, incluyendo soporte para widgets y la posibilidad de deslizar con el dedo e ir directamente a la cámara</a:t>
            </a:r>
            <a:r>
              <a:rPr lang="es-ES" sz="2800" baseline="30000" dirty="0">
                <a:hlinkClick r:id="rId3"/>
              </a:rPr>
              <a:t>97</a:t>
            </a:r>
            <a:r>
              <a:rPr lang="es-ES" sz="2800" dirty="0"/>
              <a:t>​</a:t>
            </a:r>
          </a:p>
          <a:p>
            <a:pPr>
              <a:buFont typeface="Arial" panose="020B0604020202020204" pitchFamily="34" charset="0"/>
              <a:buChar char="•"/>
            </a:pPr>
            <a:r>
              <a:rPr lang="es-ES" sz="2800" dirty="0"/>
              <a:t>Controles en las notificaciones ("Quick </a:t>
            </a:r>
            <a:r>
              <a:rPr lang="es-ES" sz="2800" dirty="0" err="1"/>
              <a:t>Settings</a:t>
            </a:r>
            <a:r>
              <a:rPr lang="es-ES" sz="2800" dirty="0"/>
              <a:t>")</a:t>
            </a:r>
          </a:p>
          <a:p>
            <a:pPr>
              <a:buFont typeface="Arial" panose="020B0604020202020204" pitchFamily="34" charset="0"/>
              <a:buChar char="•"/>
            </a:pPr>
            <a:r>
              <a:rPr lang="es-ES" sz="2800" dirty="0">
                <a:hlinkClick r:id="rId4" tooltip="Screensaver"/>
              </a:rPr>
              <a:t>Protectores de pantalla</a:t>
            </a:r>
            <a:r>
              <a:rPr lang="es-ES" sz="2800" dirty="0"/>
              <a:t> "</a:t>
            </a:r>
            <a:r>
              <a:rPr lang="es-ES" sz="2800" dirty="0" err="1"/>
              <a:t>Daydream</a:t>
            </a:r>
            <a:r>
              <a:rPr lang="es-ES" sz="2800" dirty="0"/>
              <a:t>", que muestran información cuando el equipo está inactivo o conectado por USB (</a:t>
            </a:r>
            <a:r>
              <a:rPr lang="es-ES" sz="2800" dirty="0" err="1"/>
              <a:t>docked</a:t>
            </a:r>
            <a:r>
              <a:rPr lang="es-ES" sz="2800" dirty="0"/>
              <a:t>).</a:t>
            </a:r>
          </a:p>
          <a:p>
            <a:pPr>
              <a:buFont typeface="Arial" panose="020B0604020202020204" pitchFamily="34" charset="0"/>
              <a:buChar char="•"/>
            </a:pPr>
            <a:r>
              <a:rPr lang="es-ES" sz="2800" dirty="0"/>
              <a:t>Múltiples cuentas de usuario (solo en tabletas)</a:t>
            </a:r>
          </a:p>
          <a:p>
            <a:pPr>
              <a:buFont typeface="Arial" panose="020B0604020202020204" pitchFamily="34" charset="0"/>
              <a:buChar char="•"/>
            </a:pPr>
            <a:r>
              <a:rPr lang="es-ES" sz="2800" dirty="0"/>
              <a:t>Soporte para pantallas inalámbricas (</a:t>
            </a:r>
            <a:r>
              <a:rPr lang="es-ES" sz="2800" dirty="0" err="1">
                <a:hlinkClick r:id="rId5" tooltip="Miracast"/>
              </a:rPr>
              <a:t>Miracast</a:t>
            </a:r>
            <a:r>
              <a:rPr lang="es-ES" sz="2800" dirty="0"/>
              <a:t>)</a:t>
            </a:r>
          </a:p>
          <a:p>
            <a:pPr>
              <a:buFont typeface="Arial" panose="020B0604020202020204" pitchFamily="34" charset="0"/>
              <a:buChar char="•"/>
            </a:pPr>
            <a:r>
              <a:rPr lang="es-ES" sz="2800" dirty="0"/>
              <a:t>Mejoras en </a:t>
            </a:r>
            <a:r>
              <a:rPr lang="es-ES" sz="2800" dirty="0" err="1"/>
              <a:t>accesabilidad</a:t>
            </a:r>
            <a:r>
              <a:rPr lang="es-ES" sz="2800" dirty="0"/>
              <a:t>: triple-</a:t>
            </a:r>
            <a:r>
              <a:rPr lang="es-ES" sz="2800" dirty="0" err="1"/>
              <a:t>tap</a:t>
            </a:r>
            <a:r>
              <a:rPr lang="es-ES" sz="2800" dirty="0"/>
              <a:t> </a:t>
            </a:r>
            <a:r>
              <a:rPr lang="es-ES" sz="2800" dirty="0" err="1"/>
              <a:t>to</a:t>
            </a:r>
            <a:r>
              <a:rPr lang="es-ES" sz="2800" dirty="0"/>
              <a:t> </a:t>
            </a:r>
            <a:r>
              <a:rPr lang="es-ES" sz="2800" dirty="0" err="1"/>
              <a:t>magnify</a:t>
            </a:r>
            <a:r>
              <a:rPr lang="es-ES" sz="2800" dirty="0"/>
              <a:t> </a:t>
            </a:r>
            <a:r>
              <a:rPr lang="es-ES" sz="2800" dirty="0" err="1"/>
              <a:t>the</a:t>
            </a:r>
            <a:r>
              <a:rPr lang="es-ES" sz="2800" dirty="0"/>
              <a:t> </a:t>
            </a:r>
            <a:r>
              <a:rPr lang="es-ES" sz="2800" dirty="0" err="1"/>
              <a:t>entire</a:t>
            </a:r>
            <a:r>
              <a:rPr lang="es-ES" sz="2800" dirty="0"/>
              <a:t> </a:t>
            </a:r>
            <a:r>
              <a:rPr lang="es-ES" sz="2800" dirty="0" err="1"/>
              <a:t>screen</a:t>
            </a:r>
            <a:r>
              <a:rPr lang="es-ES" sz="2800" dirty="0"/>
              <a:t>, pan and zoom </a:t>
            </a:r>
            <a:r>
              <a:rPr lang="es-ES" sz="2800" dirty="0" err="1"/>
              <a:t>with</a:t>
            </a:r>
            <a:r>
              <a:rPr lang="es-ES" sz="2800" dirty="0"/>
              <a:t> </a:t>
            </a:r>
            <a:r>
              <a:rPr lang="es-ES" sz="2800" dirty="0" err="1"/>
              <a:t>two</a:t>
            </a:r>
            <a:r>
              <a:rPr lang="es-ES" sz="2800" dirty="0"/>
              <a:t> </a:t>
            </a:r>
            <a:r>
              <a:rPr lang="es-ES" sz="2800" dirty="0" err="1"/>
              <a:t>fingers</a:t>
            </a:r>
            <a:r>
              <a:rPr lang="es-ES" sz="2800" dirty="0"/>
              <a:t>. </a:t>
            </a:r>
            <a:r>
              <a:rPr lang="es-ES" sz="2800" dirty="0" err="1"/>
              <a:t>Speech</a:t>
            </a:r>
            <a:r>
              <a:rPr lang="es-ES" sz="2800" dirty="0"/>
              <a:t> output and </a:t>
            </a:r>
            <a:r>
              <a:rPr lang="es-ES" sz="2800" dirty="0" err="1"/>
              <a:t>Gesture</a:t>
            </a:r>
            <a:r>
              <a:rPr lang="es-ES" sz="2800" dirty="0"/>
              <a:t> </a:t>
            </a:r>
            <a:r>
              <a:rPr lang="es-ES" sz="2800" dirty="0" err="1"/>
              <a:t>Mode</a:t>
            </a:r>
            <a:r>
              <a:rPr lang="es-ES" sz="2800" dirty="0"/>
              <a:t> </a:t>
            </a:r>
            <a:r>
              <a:rPr lang="es-ES" sz="2800" dirty="0" err="1"/>
              <a:t>navigation</a:t>
            </a:r>
            <a:r>
              <a:rPr lang="es-ES" sz="2800" dirty="0"/>
              <a:t> </a:t>
            </a:r>
            <a:r>
              <a:rPr lang="es-ES" sz="2800" dirty="0" err="1"/>
              <a:t>for</a:t>
            </a:r>
            <a:r>
              <a:rPr lang="es-ES" sz="2800" dirty="0"/>
              <a:t> </a:t>
            </a:r>
            <a:r>
              <a:rPr lang="es-ES" sz="2800" dirty="0" err="1"/>
              <a:t>blind</a:t>
            </a:r>
            <a:r>
              <a:rPr lang="es-ES" sz="2800" dirty="0"/>
              <a:t> </a:t>
            </a:r>
            <a:r>
              <a:rPr lang="es-ES" sz="2800" dirty="0" err="1"/>
              <a:t>users</a:t>
            </a:r>
            <a:endParaRPr lang="es-ES" sz="2800" dirty="0"/>
          </a:p>
          <a:p>
            <a:pPr>
              <a:buFont typeface="Arial" panose="020B0604020202020204" pitchFamily="34" charset="0"/>
              <a:buChar char="•"/>
            </a:pPr>
            <a:r>
              <a:rPr lang="es-ES" sz="2800" dirty="0"/>
              <a:t>Nueva aplicación del reloj con función de reloj mundial, cronómetro y temporizador.</a:t>
            </a:r>
          </a:p>
          <a:p>
            <a:pPr>
              <a:buFont typeface="Arial" panose="020B0604020202020204" pitchFamily="34" charset="0"/>
              <a:buChar char="•"/>
            </a:pPr>
            <a:r>
              <a:rPr lang="es-ES" sz="2800" dirty="0"/>
              <a:t>Todos los dispositivos ahora usan el mismo diseño de interfaz, previamente adaptado desde los teléfonos en 4.1 para las tabletas pequeñas (con botones centrados en la pantalla, la barra de sistema en la parte superior de la pantalla, y una pantalla de inicio con un dock y el menú de aplicaciones centrado), independientemente del tamaño de la pantalla</a:t>
            </a:r>
          </a:p>
          <a:p>
            <a:pPr>
              <a:buFont typeface="Arial" panose="020B0604020202020204" pitchFamily="34" charset="0"/>
              <a:buChar char="•"/>
            </a:pPr>
            <a:r>
              <a:rPr lang="es-ES" sz="2800" dirty="0"/>
              <a:t>Incrementado el número de notificaciones extendidas y notificaciones accionables para más aplicaciones, permitiendo responder a ciertas notificaciones con la barra de notificaciones sin lanzar la aplicación directamente</a:t>
            </a:r>
          </a:p>
          <a:p>
            <a:pPr>
              <a:buFont typeface="Arial" panose="020B0604020202020204" pitchFamily="34" charset="0"/>
              <a:buChar char="•"/>
            </a:pPr>
            <a:r>
              <a:rPr lang="es-ES" sz="2800" dirty="0">
                <a:hlinkClick r:id="rId6" tooltip="SELinux"/>
              </a:rPr>
              <a:t>SELinux</a:t>
            </a:r>
            <a:endParaRPr lang="es-ES" sz="2800" dirty="0"/>
          </a:p>
          <a:p>
            <a:pPr>
              <a:buFont typeface="Arial" panose="020B0604020202020204" pitchFamily="34" charset="0"/>
              <a:buChar char="•"/>
            </a:pPr>
            <a:r>
              <a:rPr lang="es-ES" sz="2800" dirty="0"/>
              <a:t>Siempre-activa </a:t>
            </a:r>
            <a:r>
              <a:rPr lang="es-ES" sz="2800" dirty="0">
                <a:hlinkClick r:id="rId7" tooltip="VPN"/>
              </a:rPr>
              <a:t>VPN</a:t>
            </a:r>
            <a:endParaRPr lang="es-ES" sz="2800" dirty="0"/>
          </a:p>
          <a:p>
            <a:pPr>
              <a:buFont typeface="Arial" panose="020B0604020202020204" pitchFamily="34" charset="0"/>
              <a:buChar char="•"/>
            </a:pPr>
            <a:r>
              <a:rPr lang="es-ES" sz="2800" dirty="0"/>
              <a:t>Confirmación SMS Premium </a:t>
            </a:r>
            <a:r>
              <a:rPr lang="es-ES" sz="2800" dirty="0">
                <a:hlinkClick r:id="rId8" tooltip="Servicio de mensajes cortos"/>
              </a:rPr>
              <a:t>SMS</a:t>
            </a:r>
            <a:r>
              <a:rPr lang="es-ES" sz="2800" baseline="30000" dirty="0">
                <a:hlinkClick r:id="rId9"/>
              </a:rPr>
              <a:t>98</a:t>
            </a:r>
            <a:r>
              <a:rPr lang="es-ES" sz="2800" dirty="0"/>
              <a:t>​</a:t>
            </a:r>
            <a:r>
              <a:rPr lang="es-ES" sz="2800" baseline="30000" dirty="0">
                <a:hlinkClick r:id="rId10"/>
              </a:rPr>
              <a:t>99</a:t>
            </a:r>
            <a:r>
              <a:rPr lang="es-ES" sz="2800" dirty="0"/>
              <a:t>​</a:t>
            </a:r>
            <a:r>
              <a:rPr lang="es-ES" sz="2800" baseline="30000" dirty="0">
                <a:hlinkClick r:id="rId11"/>
              </a:rPr>
              <a:t>100</a:t>
            </a:r>
            <a:r>
              <a:rPr lang="es-ES" sz="2800" dirty="0"/>
              <a:t>​</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50</a:t>
            </a:fld>
            <a:endParaRPr lang="es-ES_tradnl"/>
          </a:p>
        </p:txBody>
      </p:sp>
    </p:spTree>
    <p:extLst>
      <p:ext uri="{BB962C8B-B14F-4D97-AF65-F5344CB8AC3E}">
        <p14:creationId xmlns:p14="http://schemas.microsoft.com/office/powerpoint/2010/main" val="4113264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51</a:t>
            </a:fld>
            <a:endParaRPr lang="es-ES_tradnl"/>
          </a:p>
        </p:txBody>
      </p:sp>
    </p:spTree>
    <p:extLst>
      <p:ext uri="{BB962C8B-B14F-4D97-AF65-F5344CB8AC3E}">
        <p14:creationId xmlns:p14="http://schemas.microsoft.com/office/powerpoint/2010/main" val="3674668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52</a:t>
            </a:fld>
            <a:endParaRPr lang="es-ES_tradnl"/>
          </a:p>
        </p:txBody>
      </p:sp>
    </p:spTree>
    <p:extLst>
      <p:ext uri="{BB962C8B-B14F-4D97-AF65-F5344CB8AC3E}">
        <p14:creationId xmlns:p14="http://schemas.microsoft.com/office/powerpoint/2010/main" val="1938347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Soporte para Bluetooth de baja energía para máximo 4 dispositivos</a:t>
            </a:r>
          </a:p>
          <a:p>
            <a:pPr>
              <a:buFont typeface="Arial" panose="020B0604020202020204" pitchFamily="34" charset="0"/>
              <a:buChar char="•"/>
            </a:pPr>
            <a:r>
              <a:rPr lang="es-ES" sz="2800" dirty="0"/>
              <a:t>OpenGL ES 3.0</a:t>
            </a:r>
          </a:p>
          <a:p>
            <a:pPr>
              <a:buFont typeface="Arial" panose="020B0604020202020204" pitchFamily="34" charset="0"/>
              <a:buChar char="•"/>
            </a:pPr>
            <a:r>
              <a:rPr lang="es-ES" sz="2800" dirty="0"/>
              <a:t>Modo de perfiles con acceso restringido</a:t>
            </a:r>
          </a:p>
          <a:p>
            <a:pPr>
              <a:buFont typeface="Arial" panose="020B0604020202020204" pitchFamily="34" charset="0"/>
              <a:buChar char="•"/>
            </a:pPr>
            <a:r>
              <a:rPr lang="es-ES" sz="2800" dirty="0"/>
              <a:t>DRM </a:t>
            </a:r>
            <a:r>
              <a:rPr lang="es-ES" sz="2800" dirty="0" err="1"/>
              <a:t>APIs</a:t>
            </a:r>
            <a:r>
              <a:rPr lang="es-ES" sz="2800" dirty="0"/>
              <a:t> de mayor calidad</a:t>
            </a:r>
          </a:p>
          <a:p>
            <a:pPr>
              <a:buFont typeface="Arial" panose="020B0604020202020204" pitchFamily="34" charset="0"/>
              <a:buChar char="•"/>
            </a:pPr>
            <a:r>
              <a:rPr lang="es-ES" sz="2800" dirty="0"/>
              <a:t>Mejora en la escritura</a:t>
            </a:r>
          </a:p>
          <a:p>
            <a:pPr>
              <a:buFont typeface="Arial" panose="020B0604020202020204" pitchFamily="34" charset="0"/>
              <a:buChar char="•"/>
            </a:pPr>
            <a:r>
              <a:rPr lang="es-ES" sz="2800" dirty="0"/>
              <a:t>Cambio de usuarios más rápida</a:t>
            </a:r>
          </a:p>
          <a:p>
            <a:pPr>
              <a:buFont typeface="Arial" panose="020B0604020202020204" pitchFamily="34" charset="0"/>
              <a:buChar char="•"/>
            </a:pPr>
            <a:r>
              <a:rPr lang="es-ES" sz="2800" dirty="0"/>
              <a:t>Soporte para Hebreo y Árabe</a:t>
            </a:r>
          </a:p>
          <a:p>
            <a:pPr>
              <a:buFont typeface="Arial" panose="020B0604020202020204" pitchFamily="34" charset="0"/>
              <a:buChar char="•"/>
            </a:pPr>
            <a:r>
              <a:rPr lang="es-ES" sz="2800" dirty="0"/>
              <a:t>Locación de </a:t>
            </a:r>
            <a:r>
              <a:rPr lang="es-ES" sz="2800" dirty="0" err="1"/>
              <a:t>WiFi</a:t>
            </a:r>
            <a:r>
              <a:rPr lang="es-ES" sz="2800" dirty="0"/>
              <a:t> en segundo plano</a:t>
            </a:r>
          </a:p>
          <a:p>
            <a:pPr>
              <a:buFont typeface="Arial" panose="020B0604020202020204" pitchFamily="34" charset="0"/>
              <a:buChar char="•"/>
            </a:pPr>
            <a:r>
              <a:rPr lang="es-ES" sz="2800" dirty="0" err="1"/>
              <a:t>Auto-completar</a:t>
            </a:r>
            <a:r>
              <a:rPr lang="es-ES" sz="2800" dirty="0"/>
              <a:t> en el marcado</a:t>
            </a:r>
          </a:p>
          <a:p>
            <a:pPr>
              <a:buFont typeface="Arial" panose="020B0604020202020204" pitchFamily="34" charset="0"/>
              <a:buChar char="•"/>
            </a:pPr>
            <a:r>
              <a:rPr lang="es-ES" sz="2800" dirty="0"/>
              <a:t>Añadido el soporte para más de 5 idiomas</a:t>
            </a:r>
          </a:p>
          <a:p>
            <a:pPr>
              <a:buFont typeface="Arial" panose="020B0604020202020204" pitchFamily="34" charset="0"/>
              <a:buChar char="•"/>
            </a:pPr>
            <a:r>
              <a:rPr lang="es-ES" sz="2800" dirty="0"/>
              <a:t>Opciones para creadores de Apps</a:t>
            </a:r>
          </a:p>
          <a:p>
            <a:pPr>
              <a:buFont typeface="Arial" panose="020B0604020202020204" pitchFamily="34" charset="0"/>
              <a:buChar char="•"/>
            </a:pPr>
            <a:r>
              <a:rPr lang="es-ES" sz="2800" dirty="0"/>
              <a:t>Mejoras en el modo de conexión externa y de desarrollador (para actualizaciones vía cable USB)</a:t>
            </a:r>
          </a:p>
          <a:p>
            <a:pPr>
              <a:buFont typeface="Arial" panose="020B0604020202020204" pitchFamily="34" charset="0"/>
              <a:buChar char="•"/>
            </a:pPr>
            <a:r>
              <a:rPr lang="es-ES" sz="2800" dirty="0" err="1"/>
              <a:t>System</a:t>
            </a:r>
            <a:r>
              <a:rPr lang="es-ES" sz="2800" dirty="0"/>
              <a:t> </a:t>
            </a:r>
            <a:r>
              <a:rPr lang="es-ES" sz="2800" dirty="0" err="1"/>
              <a:t>level</a:t>
            </a:r>
            <a:r>
              <a:rPr lang="es-ES" sz="2800" dirty="0"/>
              <a:t> </a:t>
            </a:r>
            <a:r>
              <a:rPr lang="es-ES" sz="2800" dirty="0" err="1"/>
              <a:t>support</a:t>
            </a:r>
            <a:r>
              <a:rPr lang="es-ES" sz="2800" dirty="0"/>
              <a:t> </a:t>
            </a:r>
            <a:r>
              <a:rPr lang="es-ES" sz="2800" dirty="0" err="1"/>
              <a:t>for</a:t>
            </a:r>
            <a:r>
              <a:rPr lang="es-ES" sz="2800" dirty="0"/>
              <a:t> </a:t>
            </a:r>
            <a:r>
              <a:rPr lang="es-ES" sz="2800" dirty="0" err="1"/>
              <a:t>Geofencing</a:t>
            </a:r>
            <a:r>
              <a:rPr lang="es-ES" sz="2800" dirty="0"/>
              <a:t> and </a:t>
            </a:r>
            <a:r>
              <a:rPr lang="es-ES" sz="2800" dirty="0" err="1"/>
              <a:t>Wi</a:t>
            </a:r>
            <a:r>
              <a:rPr lang="es-ES" sz="2800" dirty="0"/>
              <a:t>-Fi </a:t>
            </a:r>
            <a:r>
              <a:rPr lang="es-ES" sz="2800" dirty="0" err="1"/>
              <a:t>scanning</a:t>
            </a:r>
            <a:r>
              <a:rPr lang="es-ES" sz="2800" dirty="0"/>
              <a:t> </a:t>
            </a:r>
            <a:r>
              <a:rPr lang="es-ES" sz="2800" dirty="0" err="1"/>
              <a:t>APIs</a:t>
            </a:r>
            <a:endParaRPr lang="es-ES" sz="2800" dirty="0"/>
          </a:p>
          <a:p>
            <a:pPr>
              <a:buFont typeface="Arial" panose="020B0604020202020204" pitchFamily="34" charset="0"/>
              <a:buChar char="•"/>
            </a:pPr>
            <a:r>
              <a:rPr lang="es-ES" sz="2800" dirty="0"/>
              <a:t>Mejoras en la seguridad</a:t>
            </a:r>
            <a:r>
              <a:rPr lang="es-ES" sz="2800" baseline="30000" dirty="0">
                <a:hlinkClick r:id="rId3"/>
              </a:rPr>
              <a:t>108</a:t>
            </a:r>
            <a:r>
              <a:rPr lang="es-ES" sz="2800" dirty="0"/>
              <a:t>​</a:t>
            </a:r>
          </a:p>
          <a:p>
            <a:pPr>
              <a:buFont typeface="Arial" panose="020B0604020202020204" pitchFamily="34" charset="0"/>
              <a:buChar char="•"/>
            </a:pPr>
            <a:r>
              <a:rPr lang="es-ES" sz="2800" dirty="0"/>
              <a:t>Ya no es necesario pulsar el icono del micrófono para realizar una búsqueda de voz. Solo hay que decir "OK Google" y en seguida ordenar al equipo lo que se necesite.</a:t>
            </a:r>
          </a:p>
          <a:p>
            <a:pPr>
              <a:buFont typeface="Arial" panose="020B0604020202020204" pitchFamily="34" charset="0"/>
              <a:buChar char="•"/>
            </a:pPr>
            <a:r>
              <a:rPr lang="es-ES" sz="2800" dirty="0"/>
              <a:t>Se incorpora llamada por gestos, al enviar un e-mail.</a:t>
            </a:r>
          </a:p>
          <a:p>
            <a:pPr>
              <a:buFont typeface="Arial" panose="020B0604020202020204" pitchFamily="34" charset="0"/>
              <a:buChar char="•"/>
            </a:pPr>
            <a:r>
              <a:rPr lang="es-ES" sz="2800" dirty="0"/>
              <a:t>Permite enviar a la impresora fotos, documentos y páginas web desde el teléfono inteligente o tableta de manera inalámbrica estando conectada a Google Cloud </a:t>
            </a:r>
            <a:r>
              <a:rPr lang="es-ES" sz="2800" dirty="0" err="1"/>
              <a:t>Print</a:t>
            </a:r>
            <a:r>
              <a:rPr lang="es-ES" sz="2800" dirty="0"/>
              <a:t> o mediante una aplicación predeterminada.</a:t>
            </a:r>
          </a:p>
          <a:p>
            <a:pPr>
              <a:buFont typeface="Arial" panose="020B0604020202020204" pitchFamily="34" charset="0"/>
              <a:buChar char="•"/>
            </a:pPr>
            <a:r>
              <a:rPr lang="es-ES" sz="2800" dirty="0"/>
              <a:t>La nueva aplicación de teléfono prioriza automáticamente los contactos basada en las personas con las que habla la mayoría de las veces.</a:t>
            </a:r>
          </a:p>
          <a:p>
            <a:pPr>
              <a:buFont typeface="Arial" panose="020B0604020202020204" pitchFamily="34" charset="0"/>
              <a:buChar char="•"/>
            </a:pPr>
            <a:r>
              <a:rPr lang="es-ES" sz="2800" dirty="0"/>
              <a:t>Cuando reciba una llamada de un número de teléfono no están en la agenda, el teléfono buscará coincidencias de las empresas con una lista local de Google Maps.</a:t>
            </a:r>
            <a:r>
              <a:rPr lang="es-ES" sz="2800" baseline="30000" dirty="0">
                <a:hlinkClick r:id="rId4"/>
              </a:rPr>
              <a:t>109</a:t>
            </a:r>
            <a:r>
              <a:rPr lang="es-ES" sz="2800" dirty="0"/>
              <a:t>​</a:t>
            </a:r>
          </a:p>
          <a:p>
            <a:pPr>
              <a:buFont typeface="Arial" panose="020B0604020202020204" pitchFamily="34" charset="0"/>
              <a:buChar char="•"/>
            </a:pPr>
            <a:r>
              <a:rPr lang="es-ES" sz="2800" dirty="0"/>
              <a:t>Nueva máquina virtual de ejecución experimental, ART.</a:t>
            </a:r>
          </a:p>
          <a:p>
            <a:pPr>
              <a:buFont typeface="Arial" panose="020B0604020202020204" pitchFamily="34" charset="0"/>
              <a:buChar char="•"/>
            </a:pPr>
            <a:r>
              <a:rPr lang="es-ES" sz="2800" dirty="0"/>
              <a:t>Se ha </a:t>
            </a:r>
            <a:r>
              <a:rPr lang="es-ES" sz="2800" dirty="0" err="1"/>
              <a:t>re-diseñado</a:t>
            </a:r>
            <a:r>
              <a:rPr lang="es-ES" sz="2800" dirty="0"/>
              <a:t> la aplicación Descargas</a:t>
            </a:r>
          </a:p>
          <a:p>
            <a:pPr>
              <a:buFont typeface="Arial" panose="020B0604020202020204" pitchFamily="34" charset="0"/>
              <a:buChar char="•"/>
            </a:pPr>
            <a:r>
              <a:rPr lang="es-ES" sz="2800" dirty="0"/>
              <a:t>Añade soporte completo para Chromecast.</a:t>
            </a:r>
          </a:p>
          <a:p>
            <a:pPr>
              <a:buFont typeface="Arial" panose="020B0604020202020204" pitchFamily="34" charset="0"/>
              <a:buChar char="•"/>
            </a:pPr>
            <a:r>
              <a:rPr lang="es-ES" sz="2800" dirty="0"/>
              <a:t>Optimizado para funcionar tan solo con 512MB de </a:t>
            </a:r>
            <a:r>
              <a:rPr lang="es-ES" sz="2800" dirty="0" err="1"/>
              <a:t>Ram</a:t>
            </a:r>
            <a:r>
              <a:rPr lang="es-ES" sz="2800" dirty="0"/>
              <a:t> (Project </a:t>
            </a:r>
            <a:r>
              <a:rPr lang="es-ES" sz="2800" dirty="0" err="1"/>
              <a:t>Svelte</a:t>
            </a:r>
            <a:r>
              <a:rPr lang="es-ES" sz="2800" dirty="0"/>
              <a:t>)</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53</a:t>
            </a:fld>
            <a:endParaRPr lang="es-ES_tradnl"/>
          </a:p>
        </p:txBody>
      </p:sp>
    </p:spTree>
    <p:extLst>
      <p:ext uri="{BB962C8B-B14F-4D97-AF65-F5344CB8AC3E}">
        <p14:creationId xmlns:p14="http://schemas.microsoft.com/office/powerpoint/2010/main" val="2510013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Se sustituyen elementos de la interfaz de azul a blanco hecho por </a:t>
            </a:r>
            <a:r>
              <a:rPr lang="es-ES" sz="2800" dirty="0" err="1"/>
              <a:t>dlowrider</a:t>
            </a:r>
            <a:endParaRPr lang="es-ES" sz="2800" dirty="0"/>
          </a:p>
          <a:p>
            <a:pPr>
              <a:buFont typeface="Arial" panose="020B0604020202020204" pitchFamily="34" charset="0"/>
              <a:buChar char="•"/>
            </a:pPr>
            <a:r>
              <a:rPr lang="es-ES" sz="2800" dirty="0"/>
              <a:t>Las horas del reloj ya no se muestran con números en negrita, tanto minutos como horas son finos.</a:t>
            </a:r>
          </a:p>
          <a:p>
            <a:pPr>
              <a:buFont typeface="Arial" panose="020B0604020202020204" pitchFamily="34" charset="0"/>
              <a:buChar char="•"/>
            </a:pPr>
            <a:r>
              <a:rPr lang="es-ES" sz="2800" dirty="0"/>
              <a:t>Transparencias en la barra de estado y barra de Navegación</a:t>
            </a:r>
          </a:p>
          <a:p>
            <a:pPr>
              <a:buFont typeface="Arial" panose="020B0604020202020204" pitchFamily="34" charset="0"/>
              <a:buChar char="•"/>
            </a:pPr>
            <a:r>
              <a:rPr lang="es-ES" sz="2800" dirty="0"/>
              <a:t>Introducción del Modo Inmersivo en el que tanto la barra de estado como la Barra de navegación se oculta en determinadas aplicaciones para una visualización a pantalla completa</a:t>
            </a:r>
          </a:p>
          <a:p>
            <a:pPr>
              <a:buFont typeface="Arial" panose="020B0604020202020204" pitchFamily="34" charset="0"/>
              <a:buChar char="•"/>
            </a:pPr>
            <a:r>
              <a:rPr lang="es-ES" sz="2800" dirty="0"/>
              <a:t>Optimización y rendimiento en dispositivos de especificaciones técnicas comedidas, así como la implementación de </a:t>
            </a:r>
            <a:r>
              <a:rPr lang="es-ES" sz="2800" dirty="0" err="1"/>
              <a:t>zRAM</a:t>
            </a:r>
            <a:endParaRPr lang="es-ES" sz="2800" dirty="0"/>
          </a:p>
          <a:p>
            <a:pPr>
              <a:buFont typeface="Arial" panose="020B0604020202020204" pitchFamily="34" charset="0"/>
              <a:buChar char="•"/>
            </a:pPr>
            <a:r>
              <a:rPr lang="es-ES" sz="2800" dirty="0"/>
              <a:t>Posibilidad de impresión mediante </a:t>
            </a:r>
            <a:r>
              <a:rPr lang="es-ES" sz="2800" dirty="0" err="1"/>
              <a:t>WiFi</a:t>
            </a:r>
            <a:endParaRPr lang="es-ES" sz="2800" dirty="0"/>
          </a:p>
          <a:p>
            <a:pPr>
              <a:buFont typeface="Arial" panose="020B0604020202020204" pitchFamily="34" charset="0"/>
              <a:buChar char="•"/>
            </a:pPr>
            <a:r>
              <a:rPr lang="es-ES" sz="2800" dirty="0" err="1"/>
              <a:t>WebViews</a:t>
            </a:r>
            <a:r>
              <a:rPr lang="es-ES" sz="2800" dirty="0"/>
              <a:t> basadas en el motor de </a:t>
            </a:r>
            <a:r>
              <a:rPr lang="es-ES" sz="2800" dirty="0" err="1"/>
              <a:t>Chromium</a:t>
            </a:r>
            <a:endParaRPr lang="es-ES" sz="2800" dirty="0"/>
          </a:p>
          <a:p>
            <a:pPr>
              <a:buFont typeface="Arial" panose="020B0604020202020204" pitchFamily="34" charset="0"/>
              <a:buChar char="•"/>
            </a:pPr>
            <a:r>
              <a:rPr lang="es-ES" sz="2800" dirty="0"/>
              <a:t>Nuevo marco de transiciones y efectos visuales</a:t>
            </a:r>
          </a:p>
          <a:p>
            <a:pPr>
              <a:buFont typeface="Arial" panose="020B0604020202020204" pitchFamily="34" charset="0"/>
              <a:buChar char="•"/>
            </a:pPr>
            <a:r>
              <a:rPr lang="es-ES" sz="2800" dirty="0"/>
              <a:t>Implementación de manera opcional y para desarrolladores de la máquina virtual </a:t>
            </a:r>
            <a:r>
              <a:rPr lang="es-ES" sz="2800" dirty="0">
                <a:hlinkClick r:id="rId3" tooltip="Android Runtime"/>
              </a:rPr>
              <a:t>ART</a:t>
            </a:r>
            <a:endParaRPr lang="es-ES" sz="2800" dirty="0"/>
          </a:p>
          <a:p>
            <a:pPr>
              <a:buFont typeface="Arial" panose="020B0604020202020204" pitchFamily="34" charset="0"/>
              <a:buChar char="•"/>
            </a:pPr>
            <a:r>
              <a:rPr lang="es-ES" sz="2800" dirty="0"/>
              <a:t>Desactivado el acceso a las estadísticas de batería a aplicaciones de terceros</a:t>
            </a:r>
          </a:p>
          <a:p>
            <a:pPr>
              <a:buFont typeface="Arial" panose="020B0604020202020204" pitchFamily="34" charset="0"/>
              <a:buChar char="•"/>
            </a:pPr>
            <a:r>
              <a:rPr lang="es-ES" sz="2800" dirty="0"/>
              <a:t>Los monitores de actividad de red y señal desplazados al menú de ajustes rápidos</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54</a:t>
            </a:fld>
            <a:endParaRPr lang="es-ES_tradnl"/>
          </a:p>
        </p:txBody>
      </p:sp>
    </p:spTree>
    <p:extLst>
      <p:ext uri="{BB962C8B-B14F-4D97-AF65-F5344CB8AC3E}">
        <p14:creationId xmlns:p14="http://schemas.microsoft.com/office/powerpoint/2010/main" val="229787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Se corrige un error que había con el widget reproductor que aparecía en la pantalla de bloqueo cuando estábamos reproduciendo contenido multimedia con una aplicación compatible. Al mantener pulsado el botón pausa nos permite retroceder o avanzar la canción o vídeo, pero en Android 4.4 no funcionaba correctamente y nos podía cambiar de pantalla de bloqueo.</a:t>
            </a:r>
          </a:p>
          <a:p>
            <a:pPr>
              <a:buFont typeface="Arial" panose="020B0604020202020204" pitchFamily="34" charset="0"/>
              <a:buChar char="•"/>
            </a:pPr>
            <a:r>
              <a:rPr lang="es-ES" sz="2800" dirty="0"/>
              <a:t>En Android 4.3 se añadía soporte a Bluetooth Smart (Low Energy) pero solo permitía sincronizar hasta 4 dispositivos. A partir de Android 4.4.1 el límite se aumenta hasta 7 dispositivos. También se mejora el control de volumen único para dispositivos con Bluetooth.</a:t>
            </a:r>
          </a:p>
          <a:p>
            <a:pPr>
              <a:buFont typeface="Arial" panose="020B0604020202020204" pitchFamily="34" charset="0"/>
              <a:buChar char="•"/>
            </a:pPr>
            <a:r>
              <a:rPr lang="es-ES" sz="2800" dirty="0"/>
              <a:t>También mejora el rendimiento del sistema, corrigen los fallos con la sincronización de cuentas de correo Exchange, la alineación de los iconos de la barra de estado, problemas de volumen con las aplicaciones y mejora el </a:t>
            </a:r>
            <a:r>
              <a:rPr lang="es-ES" sz="2800" dirty="0" err="1"/>
              <a:t>runtime</a:t>
            </a:r>
            <a:r>
              <a:rPr lang="es-ES" sz="2800" dirty="0"/>
              <a:t> ART para que funcione correctamente con más aplicaciones como WhatsApp.</a:t>
            </a:r>
          </a:p>
          <a:p>
            <a:pPr>
              <a:buFont typeface="Arial" panose="020B0604020202020204" pitchFamily="34" charset="0"/>
              <a:buChar char="•"/>
            </a:pPr>
            <a:r>
              <a:rPr lang="es-ES" sz="2800" dirty="0"/>
              <a:t>El widget de acceso rápido a Ajustes que hasta ahora permitía cambiar entre activar y desactivar la localización, ahora se puede configurar también para cambiar los modos de ahorro de energía.</a:t>
            </a:r>
          </a:p>
          <a:p>
            <a:pPr>
              <a:buFont typeface="Arial" panose="020B0604020202020204" pitchFamily="34" charset="0"/>
              <a:buChar char="•"/>
            </a:pPr>
            <a:r>
              <a:rPr lang="es-ES" sz="2800" dirty="0"/>
              <a:t>Se implementó el acceso directo a Fotos desde Cámara, siendo éste un paso más hacia la integración completa como galería por defecto.</a:t>
            </a:r>
          </a:p>
          <a:p>
            <a:pPr>
              <a:buFont typeface="Arial" panose="020B0604020202020204" pitchFamily="34" charset="0"/>
              <a:buChar char="•"/>
            </a:pPr>
            <a:r>
              <a:rPr lang="es-ES" sz="2800" dirty="0"/>
              <a:t>Se arregló el bug que impedía que la barra fuese translucida en la pantalla de bloqueo, así como se mejoró la alineación de los iconos de conexiones, cobertura, batería y reloj.</a:t>
            </a:r>
          </a:p>
          <a:p>
            <a:pPr>
              <a:buFont typeface="Arial" panose="020B0604020202020204" pitchFamily="34" charset="0"/>
              <a:buChar char="•"/>
            </a:pPr>
            <a:r>
              <a:rPr lang="es-ES" sz="2800" dirty="0"/>
              <a:t>se puede ocultar este teclado simplemente pulsando en una parte vacía de la pantalla. Una pequeña muestra de cómo van puliendo la interfaz.</a:t>
            </a:r>
          </a:p>
          <a:p>
            <a:pPr>
              <a:buFont typeface="Arial" panose="020B0604020202020204" pitchFamily="34" charset="0"/>
              <a:buChar char="•"/>
            </a:pPr>
            <a:r>
              <a:rPr lang="es-ES" sz="2800" dirty="0"/>
              <a:t>En Android 4.4 KitKat existía un bug que hacía que algunas apps que incluyen sonido sonasen más alto que otras por el altavoz, aunque todas ellas tengan el volumen al máximo. Este error se ha corregido y ahora todas alcanzan el máximo volumen permitido.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55</a:t>
            </a:fld>
            <a:endParaRPr lang="es-ES_tradnl"/>
          </a:p>
        </p:txBody>
      </p:sp>
    </p:spTree>
    <p:extLst>
      <p:ext uri="{BB962C8B-B14F-4D97-AF65-F5344CB8AC3E}">
        <p14:creationId xmlns:p14="http://schemas.microsoft.com/office/powerpoint/2010/main" val="1769122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Se ha arreglado un fallo que simulaba la opción “elegir siempre” cuando aparecía la opción de compartir con distintas aplicaciones, escogiéndose así aplicaciones favoritas sin que el usuario lo hiciese. También se ha solucionado, por fin, el fallo de seguridad que afectaba a los SMS de tipo flash, que permitía mediante el uso de ese tipo de mensajes bloquear, reiniciar e incluso dejar al terminal sin conexión de red. Se ha arreglado un fallo que impedía mantener pulsado el botón de Pause en el widget del reproductor de música en el </a:t>
            </a:r>
            <a:r>
              <a:rPr lang="es-ES" sz="2800" dirty="0" err="1"/>
              <a:t>lockscreen</a:t>
            </a:r>
            <a:r>
              <a:rPr lang="es-ES" sz="2800" dirty="0"/>
              <a:t> (o cualquier otro reproductor que soportará esta acción) para que apareciese una barra de estado de la canción.</a:t>
            </a:r>
          </a:p>
          <a:p>
            <a:pPr>
              <a:buFont typeface="Arial" panose="020B0604020202020204" pitchFamily="34" charset="0"/>
              <a:buChar char="•"/>
            </a:pPr>
            <a:r>
              <a:rPr lang="es-ES" sz="2800" dirty="0"/>
              <a:t>Otras de las novedades de 4.4.2 es que App </a:t>
            </a:r>
            <a:r>
              <a:rPr lang="es-ES" sz="2800" dirty="0" err="1"/>
              <a:t>Ops</a:t>
            </a:r>
            <a:r>
              <a:rPr lang="es-ES" sz="2800" dirty="0"/>
              <a:t>, la pantalla desde la que gestionar los permisos y notificaciones de las aplicaciones que hemos instalado, ha desaparecido. Esto molestará a algunos usuarios, pero Según palabras de </a:t>
            </a:r>
            <a:r>
              <a:rPr lang="es-ES" sz="2800" dirty="0" err="1"/>
              <a:t>Dianne</a:t>
            </a:r>
            <a:r>
              <a:rPr lang="es-ES" sz="2800" dirty="0"/>
              <a:t> </a:t>
            </a:r>
            <a:r>
              <a:rPr lang="es-ES" sz="2800" dirty="0" err="1"/>
              <a:t>Hackborn</a:t>
            </a:r>
            <a:r>
              <a:rPr lang="es-ES" sz="2800" dirty="0"/>
              <a:t>, Un Empleado del Equipo Android en Google, esta función estaba pensada únicamente para fines de desarrollo y nunca para ser accesible por el usuario final.</a:t>
            </a:r>
          </a:p>
          <a:p>
            <a:pPr>
              <a:buFont typeface="Arial" panose="020B0604020202020204" pitchFamily="34" charset="0"/>
              <a:buChar char="•"/>
            </a:pPr>
            <a:r>
              <a:rPr lang="es-ES" sz="2800" dirty="0"/>
              <a:t>Se ha arreglado un problema de batería que provoca el desgaste de está muy rápidamente, este arreglo solo fue en los celulares de </a:t>
            </a:r>
            <a:r>
              <a:rPr lang="es-ES" sz="2800" dirty="0">
                <a:hlinkClick r:id="rId3" tooltip="Motorola"/>
              </a:rPr>
              <a:t>Motorola</a:t>
            </a:r>
            <a:r>
              <a:rPr lang="es-ES" sz="2800" dirty="0"/>
              <a:t> ya que fueron los únicos que presentaron este problema.</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56</a:t>
            </a:fld>
            <a:endParaRPr lang="es-ES_tradnl"/>
          </a:p>
        </p:txBody>
      </p:sp>
    </p:spTree>
    <p:extLst>
      <p:ext uri="{BB962C8B-B14F-4D97-AF65-F5344CB8AC3E}">
        <p14:creationId xmlns:p14="http://schemas.microsoft.com/office/powerpoint/2010/main" val="3941526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57</a:t>
            </a:fld>
            <a:endParaRPr lang="es-ES_tradnl"/>
          </a:p>
        </p:txBody>
      </p:sp>
    </p:spTree>
    <p:extLst>
      <p:ext uri="{BB962C8B-B14F-4D97-AF65-F5344CB8AC3E}">
        <p14:creationId xmlns:p14="http://schemas.microsoft.com/office/powerpoint/2010/main" val="2464382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CVE – Vulnerabilidad en Open SSL</a:t>
            </a:r>
          </a:p>
          <a:p>
            <a:pPr algn="l"/>
            <a:r>
              <a:rPr lang="es-ES" sz="1800" b="0" i="0" u="none" strike="noStrike" baseline="0" dirty="0">
                <a:latin typeface="Times New Roman" panose="02020603050405020304" pitchFamily="18" charset="0"/>
              </a:rPr>
              <a:t>Open SSL </a:t>
            </a:r>
            <a:r>
              <a:rPr lang="es-ES" sz="1800" b="0" i="0" u="none" strike="noStrike" baseline="0" dirty="0">
                <a:latin typeface="Times New Roman" panose="02020603050405020304" pitchFamily="18" charset="0"/>
                <a:sym typeface="Wingdings" panose="05000000000000000000" pitchFamily="2" charset="2"/>
              </a:rPr>
              <a:t> </a:t>
            </a:r>
            <a:r>
              <a:rPr lang="es-ES" sz="1800" b="0" i="0" u="none" strike="noStrike" baseline="0" dirty="0" err="1">
                <a:latin typeface="Times New Roman" panose="02020603050405020304" pitchFamily="18" charset="0"/>
                <a:sym typeface="Wingdings" panose="05000000000000000000" pitchFamily="2" charset="2"/>
              </a:rPr>
              <a:t>Toolkit</a:t>
            </a:r>
            <a:r>
              <a:rPr lang="es-ES" sz="1800" b="0" i="0" u="none" strike="noStrike" baseline="0" dirty="0">
                <a:latin typeface="Times New Roman" panose="02020603050405020304" pitchFamily="18" charset="0"/>
                <a:sym typeface="Wingdings" panose="05000000000000000000" pitchFamily="2" charset="2"/>
              </a:rPr>
              <a:t> para protocolo de transporte seguro de capas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58</a:t>
            </a:fld>
            <a:endParaRPr lang="es-ES_tradnl"/>
          </a:p>
        </p:txBody>
      </p:sp>
    </p:spTree>
    <p:extLst>
      <p:ext uri="{BB962C8B-B14F-4D97-AF65-F5344CB8AC3E}">
        <p14:creationId xmlns:p14="http://schemas.microsoft.com/office/powerpoint/2010/main" val="989417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b="1" dirty="0"/>
              <a:t>Material </a:t>
            </a:r>
            <a:r>
              <a:rPr lang="es-ES" sz="2800" b="1" dirty="0" err="1"/>
              <a:t>Design</a:t>
            </a:r>
            <a:endParaRPr lang="es-ES" sz="2800" dirty="0"/>
          </a:p>
          <a:p>
            <a:r>
              <a:rPr lang="es-ES" sz="2800" dirty="0"/>
              <a:t>Un diseño intrépido, colorido, y sensible interfaz de usuario para las experiencias coherentes e intuitivos en todos los dispositivos. Movimiento de respuesta natural, iluminación y sombras realistas y familiares elementos visuales hacen que sea más fácil de navegar su dispositivo. Nuevos colores vivos, tipografía e imágenes de ayuda de borde a borde de enfocar su atención. </a:t>
            </a:r>
          </a:p>
          <a:p>
            <a:pPr>
              <a:buFont typeface="Arial" panose="020B0604020202020204" pitchFamily="34" charset="0"/>
              <a:buChar char="•"/>
            </a:pPr>
            <a:r>
              <a:rPr lang="es-ES" sz="2800" b="1" dirty="0"/>
              <a:t>Notificaciones</a:t>
            </a:r>
            <a:endParaRPr lang="es-ES" sz="2800" dirty="0"/>
          </a:p>
          <a:p>
            <a:r>
              <a:rPr lang="es-ES" sz="2800" dirty="0"/>
              <a:t>Nuevas formas de controlar cuándo y cómo se reciben mensajes - solo ser interrumpido cuando se quiere ser. Ver y responder a mensajes directamente desde la pantalla de bloqueo. Incluye la capacidad de ocultar contenido sensible para estas notificaciones. Se puede programar el tiempo durante el cual solo las notificaciones de prioridad aparecen. También, las llamadas entrantes no interrumpen lo que estés haciendo. Se puede optar por responder a la llamada o simplemente seguir haciendo lo que se esté haciendo. Clasificación más inteligente de notificaciones. Ver todas las notificaciones en un solo lugar tocando la parte superior de la pantalla. </a:t>
            </a:r>
          </a:p>
          <a:p>
            <a:pPr>
              <a:buFont typeface="Arial" panose="020B0604020202020204" pitchFamily="34" charset="0"/>
              <a:buChar char="•"/>
            </a:pPr>
            <a:r>
              <a:rPr lang="es-ES" sz="2800" b="1" dirty="0"/>
              <a:t>Batería</a:t>
            </a:r>
            <a:endParaRPr lang="es-ES" sz="2800" dirty="0"/>
          </a:p>
          <a:p>
            <a:r>
              <a:rPr lang="es-ES" sz="2800" dirty="0"/>
              <a:t>Una característica de ahorro de batería que se extiende el uso de dispositivos de hasta 90 minutos. El tiempo estimado de batería restante aparece cuando el dispositivo está enchufado. El tiempo restante de batería antes de tener que cargar el dispositivo de nuevo ahora se puede encontrar en la configuración de la batería. </a:t>
            </a:r>
          </a:p>
          <a:p>
            <a:pPr>
              <a:buFont typeface="Arial" panose="020B0604020202020204" pitchFamily="34" charset="0"/>
              <a:buChar char="•"/>
            </a:pPr>
            <a:r>
              <a:rPr lang="es-ES" sz="2800" b="1" dirty="0"/>
              <a:t>Otras mejoras</a:t>
            </a:r>
            <a:endParaRPr lang="es-ES" sz="2800" dirty="0"/>
          </a:p>
          <a:p>
            <a:pPr>
              <a:buFont typeface="Arial" panose="020B0604020202020204" pitchFamily="34" charset="0"/>
              <a:buChar char="•"/>
            </a:pPr>
            <a:r>
              <a:rPr lang="es-ES" sz="2800" dirty="0"/>
              <a:t>Los botones de la barra de navegación ahora tienen formas geométricas (triángulo, círculo y cuadrado).</a:t>
            </a:r>
          </a:p>
          <a:p>
            <a:pPr>
              <a:buFont typeface="Arial" panose="020B0604020202020204" pitchFamily="34" charset="0"/>
              <a:buChar char="•"/>
            </a:pPr>
            <a:r>
              <a:rPr lang="es-ES" sz="2800" dirty="0" err="1"/>
              <a:t>Runtime</a:t>
            </a:r>
            <a:r>
              <a:rPr lang="es-ES" sz="2800" dirty="0"/>
              <a:t> Android (ART) con anticipación-de-tiempo (AOT) compilación y mejora de la recogida de basura (GC.</a:t>
            </a:r>
          </a:p>
          <a:p>
            <a:pPr>
              <a:buFont typeface="Arial" panose="020B0604020202020204" pitchFamily="34" charset="0"/>
              <a:buChar char="•"/>
            </a:pPr>
            <a:r>
              <a:rPr lang="es-ES" sz="2800" dirty="0"/>
              <a:t>Soporte para </a:t>
            </a:r>
            <a:r>
              <a:rPr lang="es-ES" sz="2800" dirty="0" err="1"/>
              <a:t>CPUs</a:t>
            </a:r>
            <a:r>
              <a:rPr lang="es-ES" sz="2800" dirty="0"/>
              <a:t> de 64 de bits</a:t>
            </a:r>
          </a:p>
          <a:p>
            <a:pPr>
              <a:buFont typeface="Arial" panose="020B0604020202020204" pitchFamily="34" charset="0"/>
              <a:buChar char="•"/>
            </a:pPr>
            <a:r>
              <a:rPr lang="es-ES" sz="2800" dirty="0"/>
              <a:t>OpenGL ES 3.1 y Android </a:t>
            </a:r>
            <a:r>
              <a:rPr lang="es-ES" sz="2800" dirty="0" err="1"/>
              <a:t>Extension</a:t>
            </a:r>
            <a:r>
              <a:rPr lang="es-ES" sz="2800" dirty="0"/>
              <a:t> Pack (AEP) en configuraciones de GPU soportadas</a:t>
            </a:r>
          </a:p>
          <a:p>
            <a:pPr>
              <a:buFont typeface="Arial" panose="020B0604020202020204" pitchFamily="34" charset="0"/>
              <a:buChar char="•"/>
            </a:pPr>
            <a:r>
              <a:rPr lang="es-ES" sz="2800" dirty="0"/>
              <a:t>Pantalla de actividades recientes con tareas en lugar de aplicaciones, hasta un máximo configurado de tareas por aplicación</a:t>
            </a:r>
          </a:p>
          <a:p>
            <a:pPr>
              <a:buFont typeface="Arial" panose="020B0604020202020204" pitchFamily="34" charset="0"/>
              <a:buChar char="•"/>
            </a:pPr>
            <a:r>
              <a:rPr lang="es-ES" sz="2800" dirty="0"/>
              <a:t>Vectoriales dibujables, que escala sin perder definición</a:t>
            </a:r>
          </a:p>
          <a:p>
            <a:pPr>
              <a:buFont typeface="Arial" panose="020B0604020202020204" pitchFamily="34" charset="0"/>
              <a:buChar char="•"/>
            </a:pPr>
            <a:r>
              <a:rPr lang="es-ES" sz="2800" dirty="0"/>
              <a:t>Soporte para vistas previas de impresión</a:t>
            </a:r>
          </a:p>
          <a:p>
            <a:pPr>
              <a:buFont typeface="Arial" panose="020B0604020202020204" pitchFamily="34" charset="0"/>
              <a:buChar char="•"/>
            </a:pPr>
            <a:r>
              <a:rPr lang="es-ES" sz="2800" dirty="0"/>
              <a:t>Pantalla de bloqueo refrescada y ya no soporta widgets</a:t>
            </a:r>
          </a:p>
          <a:p>
            <a:pPr>
              <a:buFont typeface="Arial" panose="020B0604020202020204" pitchFamily="34" charset="0"/>
              <a:buChar char="•"/>
            </a:pPr>
            <a:r>
              <a:rPr lang="es-ES" sz="2800" dirty="0"/>
              <a:t>Bandeja de notificación refrescada y configuraciones rápidas desplegable</a:t>
            </a:r>
          </a:p>
          <a:p>
            <a:pPr>
              <a:buFont typeface="Arial" panose="020B0604020202020204" pitchFamily="34" charset="0"/>
              <a:buChar char="•"/>
            </a:pPr>
            <a:r>
              <a:rPr lang="es-ES" sz="2800" dirty="0"/>
              <a:t>Project Volta, para las mejoras de la vida de la batería</a:t>
            </a:r>
          </a:p>
          <a:p>
            <a:pPr>
              <a:buFont typeface="Arial" panose="020B0604020202020204" pitchFamily="34" charset="0"/>
              <a:buChar char="•"/>
            </a:pPr>
            <a:r>
              <a:rPr lang="es-ES" sz="2800" dirty="0"/>
              <a:t>Las búsquedas se pueden realizar dentro de la configuración del sistema para un acceso más rápido a los ajustes particulares</a:t>
            </a:r>
          </a:p>
          <a:p>
            <a:pPr>
              <a:buFont typeface="Arial" panose="020B0604020202020204" pitchFamily="34" charset="0"/>
              <a:buChar char="•"/>
            </a:pPr>
            <a:r>
              <a:rPr lang="es-ES" sz="2800" dirty="0"/>
              <a:t>Pantalla de bloqueo proporciona accesos directos a aplicaciones y configuraciones de notificación</a:t>
            </a:r>
          </a:p>
          <a:p>
            <a:pPr>
              <a:buFont typeface="Arial" panose="020B0604020202020204" pitchFamily="34" charset="0"/>
              <a:buChar char="•"/>
            </a:pPr>
            <a:r>
              <a:rPr lang="es-ES" sz="2800" dirty="0"/>
              <a:t>Los inicios de sesión de usuarios y múltiples cuentas de usuario están disponibles en más dispositivos, como los teléfonos.</a:t>
            </a:r>
          </a:p>
          <a:p>
            <a:pPr>
              <a:buFont typeface="Arial" panose="020B0604020202020204" pitchFamily="34" charset="0"/>
              <a:buChar char="•"/>
            </a:pPr>
            <a:r>
              <a:rPr lang="es-ES" sz="2800" dirty="0"/>
              <a:t>Entrada y salida de audio a través de dispositivos USB</a:t>
            </a:r>
          </a:p>
          <a:p>
            <a:pPr>
              <a:buFont typeface="Arial" panose="020B0604020202020204" pitchFamily="34" charset="0"/>
              <a:buChar char="•"/>
            </a:pPr>
            <a:r>
              <a:rPr lang="es-ES" sz="2800" dirty="0"/>
              <a:t>Las aplicaciones de terceros recuperan la capacidad de leer y modificar los datos ubicados en cualquier lugar del almacenamiento externo, como en tarjetas SD.</a:t>
            </a:r>
          </a:p>
          <a:p>
            <a:pPr>
              <a:buFont typeface="Arial" panose="020B0604020202020204" pitchFamily="34" charset="0"/>
              <a:buChar char="•"/>
            </a:pPr>
            <a:r>
              <a:rPr lang="es-ES" sz="2800" dirty="0"/>
              <a:t>Fijación de pantalla de una de aplicación para la actividad restringida de usuario.</a:t>
            </a:r>
          </a:p>
          <a:p>
            <a:pPr>
              <a:buFont typeface="Arial" panose="020B0604020202020204" pitchFamily="34" charset="0"/>
              <a:buChar char="•"/>
            </a:pPr>
            <a:r>
              <a:rPr lang="es-ES" sz="2800" dirty="0"/>
              <a:t>Aplicaciones utilizadas recientemente se recuerdan incluso después de reiniciar el dispositivo.</a:t>
            </a:r>
          </a:p>
          <a:p>
            <a:pPr>
              <a:buFont typeface="Arial" panose="020B0604020202020204" pitchFamily="34" charset="0"/>
              <a:buChar char="•"/>
            </a:pPr>
            <a:r>
              <a:rPr lang="es-ES" sz="2800" dirty="0" err="1"/>
              <a:t>WebViews</a:t>
            </a:r>
            <a:r>
              <a:rPr lang="es-ES" sz="2800" dirty="0"/>
              <a:t> reciben actualizaciones de forma independiente a través de Google Play por razones de seguridad, en lugar de depender de actualizaciones del vendedor de todo el sistema</a:t>
            </a:r>
          </a:p>
          <a:p>
            <a:pPr>
              <a:buFont typeface="Arial" panose="020B0604020202020204" pitchFamily="34" charset="0"/>
              <a:buChar char="•"/>
            </a:pPr>
            <a:r>
              <a:rPr lang="es-ES" sz="2800" dirty="0"/>
              <a:t>La adición de 15 nuevos idiomas: Vasco, bengalí, birmano, chino (Hong Kong), gallego, islandés, kannada, Kirguistán, Macedonia, Malayo, marathi, nepalí, singalés, tamil y telugu</a:t>
            </a:r>
          </a:p>
          <a:p>
            <a:pPr>
              <a:buFont typeface="Arial" panose="020B0604020202020204" pitchFamily="34" charset="0"/>
              <a:buChar char="•"/>
            </a:pPr>
            <a:r>
              <a:rPr lang="es-ES" sz="2800" dirty="0" err="1"/>
              <a:t>Tap</a:t>
            </a:r>
            <a:r>
              <a:rPr lang="es-ES" sz="2800" dirty="0"/>
              <a:t> and </a:t>
            </a:r>
            <a:r>
              <a:rPr lang="es-ES" sz="2800" dirty="0" err="1"/>
              <a:t>Go</a:t>
            </a:r>
            <a:r>
              <a:rPr lang="es-ES" sz="2800" dirty="0"/>
              <a:t> permite a los usuarios migrar rápidamente a un nuevo dispositivo Android, el uso de NFC y Bluetooth para transferir Detalles de la cuenta Google, ajustes de configuración de datos del usuario y las aplicaciones instaladas.</a:t>
            </a:r>
          </a:p>
          <a:p>
            <a:pPr>
              <a:buFont typeface="Arial" panose="020B0604020202020204" pitchFamily="34" charset="0"/>
              <a:buChar char="•"/>
            </a:pPr>
            <a:r>
              <a:rPr lang="es-ES" sz="2800" dirty="0"/>
              <a:t>Se incluye una aplicación de linterna, que funciona en los dispositivos compatibles con un flash de cámara.</a:t>
            </a:r>
          </a:p>
          <a:p>
            <a:pPr>
              <a:buFont typeface="Arial" panose="020B0604020202020204" pitchFamily="34" charset="0"/>
              <a:buChar char="•"/>
            </a:pPr>
            <a:r>
              <a:rPr lang="es-ES" sz="2800" dirty="0"/>
              <a:t>Prioridades personalizables por el usuario para las notificaciones de aplicación.</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59</a:t>
            </a:fld>
            <a:endParaRPr lang="es-ES_tradnl"/>
          </a:p>
        </p:txBody>
      </p:sp>
    </p:spTree>
    <p:extLst>
      <p:ext uri="{BB962C8B-B14F-4D97-AF65-F5344CB8AC3E}">
        <p14:creationId xmlns:p14="http://schemas.microsoft.com/office/powerpoint/2010/main" val="34071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6</a:t>
            </a:fld>
            <a:endParaRPr lang="es-ES_tradnl"/>
          </a:p>
        </p:txBody>
      </p:sp>
    </p:spTree>
    <p:extLst>
      <p:ext uri="{BB962C8B-B14F-4D97-AF65-F5344CB8AC3E}">
        <p14:creationId xmlns:p14="http://schemas.microsoft.com/office/powerpoint/2010/main" val="3749003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b="1" dirty="0"/>
              <a:t>Material </a:t>
            </a:r>
            <a:r>
              <a:rPr lang="es-ES" sz="2800" b="1" dirty="0" err="1"/>
              <a:t>Design</a:t>
            </a:r>
            <a:endParaRPr lang="es-ES" sz="2800" dirty="0"/>
          </a:p>
          <a:p>
            <a:r>
              <a:rPr lang="es-ES" sz="2800" dirty="0"/>
              <a:t>Un diseño intrépido, colorido, y sensible interfaz de usuario para las experiencias coherentes e intuitivos en todos los dispositivos. Movimiento de respuesta natural, iluminación y sombras realistas y familiares elementos visuales hacen que sea más fácil de navegar su dispositivo. Nuevos colores vivos, tipografía e imágenes de ayuda de borde a borde de enfocar su atención. </a:t>
            </a:r>
          </a:p>
          <a:p>
            <a:pPr>
              <a:buFont typeface="Arial" panose="020B0604020202020204" pitchFamily="34" charset="0"/>
              <a:buChar char="•"/>
            </a:pPr>
            <a:r>
              <a:rPr lang="es-ES" sz="2800" b="1" dirty="0"/>
              <a:t>Notificaciones</a:t>
            </a:r>
            <a:endParaRPr lang="es-ES" sz="2800" dirty="0"/>
          </a:p>
          <a:p>
            <a:r>
              <a:rPr lang="es-ES" sz="2800" dirty="0"/>
              <a:t>Nuevas formas de controlar cuándo y cómo se reciben mensajes - solo ser interrumpido cuando se quiere ser. Ver y responder a mensajes directamente desde la pantalla de bloqueo. Incluye la capacidad de ocultar contenido sensible para estas notificaciones. Se puede programar el tiempo durante el cual solo las notificaciones de prioridad aparecen. También, las llamadas entrantes no interrumpen lo que estés haciendo. Se puede optar por responder a la llamada o simplemente seguir haciendo lo que se esté haciendo. Clasificación más inteligente de notificaciones. Ver todas las notificaciones en un solo lugar tocando la parte superior de la pantalla. </a:t>
            </a:r>
          </a:p>
          <a:p>
            <a:pPr>
              <a:buFont typeface="Arial" panose="020B0604020202020204" pitchFamily="34" charset="0"/>
              <a:buChar char="•"/>
            </a:pPr>
            <a:r>
              <a:rPr lang="es-ES" sz="2800" b="1" dirty="0"/>
              <a:t>Batería</a:t>
            </a:r>
            <a:endParaRPr lang="es-ES" sz="2800" dirty="0"/>
          </a:p>
          <a:p>
            <a:r>
              <a:rPr lang="es-ES" sz="2800" dirty="0"/>
              <a:t>Una característica de ahorro de batería que se extiende el uso de dispositivos de hasta 90 minutos. El tiempo estimado de batería restante aparece cuando el dispositivo está enchufado. El tiempo restante de batería antes de tener que cargar el dispositivo de nuevo ahora se puede encontrar en la configuración de la batería. </a:t>
            </a:r>
          </a:p>
          <a:p>
            <a:pPr>
              <a:buFont typeface="Arial" panose="020B0604020202020204" pitchFamily="34" charset="0"/>
              <a:buChar char="•"/>
            </a:pPr>
            <a:r>
              <a:rPr lang="es-ES" sz="2800" b="1" dirty="0"/>
              <a:t>Otras mejoras</a:t>
            </a:r>
            <a:endParaRPr lang="es-ES" sz="2800" dirty="0"/>
          </a:p>
          <a:p>
            <a:pPr>
              <a:buFont typeface="Arial" panose="020B0604020202020204" pitchFamily="34" charset="0"/>
              <a:buChar char="•"/>
            </a:pPr>
            <a:r>
              <a:rPr lang="es-ES" sz="2800" dirty="0"/>
              <a:t>Los botones de la barra de navegación ahora tienen formas geométricas (triángulo, círculo y cuadrado).</a:t>
            </a:r>
          </a:p>
          <a:p>
            <a:pPr>
              <a:buFont typeface="Arial" panose="020B0604020202020204" pitchFamily="34" charset="0"/>
              <a:buChar char="•"/>
            </a:pPr>
            <a:r>
              <a:rPr lang="es-ES" sz="2800" dirty="0" err="1"/>
              <a:t>Runtime</a:t>
            </a:r>
            <a:r>
              <a:rPr lang="es-ES" sz="2800" dirty="0"/>
              <a:t> Android (ART) con anticipación-de-tiempo (AOT) compilación y mejora de la recogida de basura (GC.</a:t>
            </a:r>
          </a:p>
          <a:p>
            <a:pPr>
              <a:buFont typeface="Arial" panose="020B0604020202020204" pitchFamily="34" charset="0"/>
              <a:buChar char="•"/>
            </a:pPr>
            <a:r>
              <a:rPr lang="es-ES" sz="2800" dirty="0"/>
              <a:t>Soporte para </a:t>
            </a:r>
            <a:r>
              <a:rPr lang="es-ES" sz="2800" dirty="0" err="1"/>
              <a:t>CPUs</a:t>
            </a:r>
            <a:r>
              <a:rPr lang="es-ES" sz="2800" dirty="0"/>
              <a:t> de 64 de bits</a:t>
            </a:r>
          </a:p>
          <a:p>
            <a:pPr>
              <a:buFont typeface="Arial" panose="020B0604020202020204" pitchFamily="34" charset="0"/>
              <a:buChar char="•"/>
            </a:pPr>
            <a:r>
              <a:rPr lang="es-ES" sz="2800" dirty="0"/>
              <a:t>OpenGL ES 3.1 y Android </a:t>
            </a:r>
            <a:r>
              <a:rPr lang="es-ES" sz="2800" dirty="0" err="1"/>
              <a:t>Extension</a:t>
            </a:r>
            <a:r>
              <a:rPr lang="es-ES" sz="2800" dirty="0"/>
              <a:t> Pack (AEP) en configuraciones de GPU soportadas</a:t>
            </a:r>
          </a:p>
          <a:p>
            <a:pPr>
              <a:buFont typeface="Arial" panose="020B0604020202020204" pitchFamily="34" charset="0"/>
              <a:buChar char="•"/>
            </a:pPr>
            <a:r>
              <a:rPr lang="es-ES" sz="2800" dirty="0"/>
              <a:t>Pantalla de actividades recientes con tareas en lugar de aplicaciones, hasta un máximo configurado de tareas por aplicación</a:t>
            </a:r>
          </a:p>
          <a:p>
            <a:pPr>
              <a:buFont typeface="Arial" panose="020B0604020202020204" pitchFamily="34" charset="0"/>
              <a:buChar char="•"/>
            </a:pPr>
            <a:r>
              <a:rPr lang="es-ES" sz="2800" dirty="0"/>
              <a:t>Vectoriales dibujables, que escala sin perder definición</a:t>
            </a:r>
          </a:p>
          <a:p>
            <a:pPr>
              <a:buFont typeface="Arial" panose="020B0604020202020204" pitchFamily="34" charset="0"/>
              <a:buChar char="•"/>
            </a:pPr>
            <a:r>
              <a:rPr lang="es-ES" sz="2800" dirty="0"/>
              <a:t>Soporte para vistas previas de impresión</a:t>
            </a:r>
          </a:p>
          <a:p>
            <a:pPr>
              <a:buFont typeface="Arial" panose="020B0604020202020204" pitchFamily="34" charset="0"/>
              <a:buChar char="•"/>
            </a:pPr>
            <a:r>
              <a:rPr lang="es-ES" sz="2800" dirty="0"/>
              <a:t>Pantalla de bloqueo refrescada y ya no soporta widgets</a:t>
            </a:r>
          </a:p>
          <a:p>
            <a:pPr>
              <a:buFont typeface="Arial" panose="020B0604020202020204" pitchFamily="34" charset="0"/>
              <a:buChar char="•"/>
            </a:pPr>
            <a:r>
              <a:rPr lang="es-ES" sz="2800" dirty="0"/>
              <a:t>Bandeja de notificación refrescada y configuraciones rápidas desplegable</a:t>
            </a:r>
          </a:p>
          <a:p>
            <a:pPr>
              <a:buFont typeface="Arial" panose="020B0604020202020204" pitchFamily="34" charset="0"/>
              <a:buChar char="•"/>
            </a:pPr>
            <a:r>
              <a:rPr lang="es-ES" sz="2800" dirty="0"/>
              <a:t>Project Volta, para las mejoras de la vida de la batería</a:t>
            </a:r>
          </a:p>
          <a:p>
            <a:pPr>
              <a:buFont typeface="Arial" panose="020B0604020202020204" pitchFamily="34" charset="0"/>
              <a:buChar char="•"/>
            </a:pPr>
            <a:r>
              <a:rPr lang="es-ES" sz="2800" dirty="0"/>
              <a:t>Las búsquedas se pueden realizar dentro de la configuración del sistema para un acceso más rápido a los ajustes particulares</a:t>
            </a:r>
          </a:p>
          <a:p>
            <a:pPr>
              <a:buFont typeface="Arial" panose="020B0604020202020204" pitchFamily="34" charset="0"/>
              <a:buChar char="•"/>
            </a:pPr>
            <a:r>
              <a:rPr lang="es-ES" sz="2800" dirty="0"/>
              <a:t>Pantalla de bloqueo proporciona accesos directos a aplicaciones y configuraciones de notificación</a:t>
            </a:r>
          </a:p>
          <a:p>
            <a:pPr>
              <a:buFont typeface="Arial" panose="020B0604020202020204" pitchFamily="34" charset="0"/>
              <a:buChar char="•"/>
            </a:pPr>
            <a:r>
              <a:rPr lang="es-ES" sz="2800" dirty="0"/>
              <a:t>Los inicios de sesión de usuarios y múltiples cuentas de usuario están disponibles en más dispositivos, como los teléfonos.</a:t>
            </a:r>
          </a:p>
          <a:p>
            <a:pPr>
              <a:buFont typeface="Arial" panose="020B0604020202020204" pitchFamily="34" charset="0"/>
              <a:buChar char="•"/>
            </a:pPr>
            <a:r>
              <a:rPr lang="es-ES" sz="2800" dirty="0"/>
              <a:t>Entrada y salida de audio a través de dispositivos USB</a:t>
            </a:r>
          </a:p>
          <a:p>
            <a:pPr>
              <a:buFont typeface="Arial" panose="020B0604020202020204" pitchFamily="34" charset="0"/>
              <a:buChar char="•"/>
            </a:pPr>
            <a:r>
              <a:rPr lang="es-ES" sz="2800" dirty="0"/>
              <a:t>Las aplicaciones de terceros recuperan la capacidad de leer y modificar los datos ubicados en cualquier lugar del almacenamiento externo, como en tarjetas SD.</a:t>
            </a:r>
          </a:p>
          <a:p>
            <a:pPr>
              <a:buFont typeface="Arial" panose="020B0604020202020204" pitchFamily="34" charset="0"/>
              <a:buChar char="•"/>
            </a:pPr>
            <a:r>
              <a:rPr lang="es-ES" sz="2800" dirty="0"/>
              <a:t>Fijación de pantalla de una de aplicación para la actividad restringida de usuario.</a:t>
            </a:r>
          </a:p>
          <a:p>
            <a:pPr>
              <a:buFont typeface="Arial" panose="020B0604020202020204" pitchFamily="34" charset="0"/>
              <a:buChar char="•"/>
            </a:pPr>
            <a:r>
              <a:rPr lang="es-ES" sz="2800" dirty="0"/>
              <a:t>Aplicaciones utilizadas recientemente se recuerdan incluso después de reiniciar el dispositivo.</a:t>
            </a:r>
          </a:p>
          <a:p>
            <a:pPr>
              <a:buFont typeface="Arial" panose="020B0604020202020204" pitchFamily="34" charset="0"/>
              <a:buChar char="•"/>
            </a:pPr>
            <a:r>
              <a:rPr lang="es-ES" sz="2800" dirty="0" err="1"/>
              <a:t>WebViews</a:t>
            </a:r>
            <a:r>
              <a:rPr lang="es-ES" sz="2800" dirty="0"/>
              <a:t> reciben actualizaciones de forma independiente a través de Google Play por razones de seguridad, en lugar de depender de actualizaciones del vendedor de todo el sistema</a:t>
            </a:r>
          </a:p>
          <a:p>
            <a:pPr>
              <a:buFont typeface="Arial" panose="020B0604020202020204" pitchFamily="34" charset="0"/>
              <a:buChar char="•"/>
            </a:pPr>
            <a:r>
              <a:rPr lang="es-ES" sz="2800" dirty="0"/>
              <a:t>La adición de 15 nuevos idiomas: Vasco, bengalí, birmano, chino (Hong Kong), gallego, islandés, kannada, Kirguistán, Macedonia, Malayo, marathi, nepalí, singalés, tamil y telugu</a:t>
            </a:r>
          </a:p>
          <a:p>
            <a:pPr>
              <a:buFont typeface="Arial" panose="020B0604020202020204" pitchFamily="34" charset="0"/>
              <a:buChar char="•"/>
            </a:pPr>
            <a:r>
              <a:rPr lang="es-ES" sz="2800" dirty="0" err="1"/>
              <a:t>Tap</a:t>
            </a:r>
            <a:r>
              <a:rPr lang="es-ES" sz="2800" dirty="0"/>
              <a:t> and </a:t>
            </a:r>
            <a:r>
              <a:rPr lang="es-ES" sz="2800" dirty="0" err="1"/>
              <a:t>Go</a:t>
            </a:r>
            <a:r>
              <a:rPr lang="es-ES" sz="2800" dirty="0"/>
              <a:t> permite a los usuarios migrar rápidamente a un nuevo dispositivo Android, el uso de NFC y Bluetooth para transferir Detalles de la cuenta Google, ajustes de configuración de datos del usuario y las aplicaciones instaladas.</a:t>
            </a:r>
          </a:p>
          <a:p>
            <a:pPr>
              <a:buFont typeface="Arial" panose="020B0604020202020204" pitchFamily="34" charset="0"/>
              <a:buChar char="•"/>
            </a:pPr>
            <a:r>
              <a:rPr lang="es-ES" sz="2800" dirty="0"/>
              <a:t>Se incluye una aplicación de linterna, que funciona en los dispositivos compatibles con un flash de cámara.</a:t>
            </a:r>
          </a:p>
          <a:p>
            <a:pPr>
              <a:buFont typeface="Arial" panose="020B0604020202020204" pitchFamily="34" charset="0"/>
              <a:buChar char="•"/>
            </a:pPr>
            <a:r>
              <a:rPr lang="es-ES" sz="2800" dirty="0"/>
              <a:t>Prioridades personalizables por el usuario para las notificaciones de aplicación.</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60</a:t>
            </a:fld>
            <a:endParaRPr lang="es-ES_tradnl"/>
          </a:p>
        </p:txBody>
      </p:sp>
    </p:spTree>
    <p:extLst>
      <p:ext uri="{BB962C8B-B14F-4D97-AF65-F5344CB8AC3E}">
        <p14:creationId xmlns:p14="http://schemas.microsoft.com/office/powerpoint/2010/main" val="3703556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61</a:t>
            </a:fld>
            <a:endParaRPr lang="es-ES_tradnl"/>
          </a:p>
        </p:txBody>
      </p:sp>
    </p:spTree>
    <p:extLst>
      <p:ext uri="{BB962C8B-B14F-4D97-AF65-F5344CB8AC3E}">
        <p14:creationId xmlns:p14="http://schemas.microsoft.com/office/powerpoint/2010/main" val="1339970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2800" dirty="0"/>
              <a:t>TRIM </a:t>
            </a:r>
            <a:r>
              <a:rPr lang="es-ES" sz="2800" b="0" dirty="0"/>
              <a:t>es una instrucción que le manda el sistema operativo al SSD y que nos puede ayudar a recuperar el rendimiento de nuestra unidad de almacenamiento sólido cuando comprobamos que flojea</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62</a:t>
            </a:fld>
            <a:endParaRPr lang="es-ES_tradnl"/>
          </a:p>
        </p:txBody>
      </p:sp>
    </p:spTree>
    <p:extLst>
      <p:ext uri="{BB962C8B-B14F-4D97-AF65-F5344CB8AC3E}">
        <p14:creationId xmlns:p14="http://schemas.microsoft.com/office/powerpoint/2010/main" val="1383761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2800" dirty="0"/>
              <a:t>TRIM </a:t>
            </a:r>
            <a:r>
              <a:rPr lang="es-ES" sz="2800" b="0" dirty="0"/>
              <a:t>es una instrucción que le manda el sistema operativo al SSD y que nos puede ayudar a recuperar el rendimiento de nuestra unidad de almacenamiento sólido cuando comprobamos que flojea</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63</a:t>
            </a:fld>
            <a:endParaRPr lang="es-ES_tradnl"/>
          </a:p>
        </p:txBody>
      </p:sp>
    </p:spTree>
    <p:extLst>
      <p:ext uri="{BB962C8B-B14F-4D97-AF65-F5344CB8AC3E}">
        <p14:creationId xmlns:p14="http://schemas.microsoft.com/office/powerpoint/2010/main" val="3077013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2800" dirty="0"/>
              <a:t>TRIM </a:t>
            </a:r>
            <a:r>
              <a:rPr lang="es-ES" sz="2800" b="0" dirty="0"/>
              <a:t>es una instrucción que le manda el sistema operativo al SSD y que nos puede ayudar a recuperar el rendimiento de nuestra unidad de almacenamiento sólido cuando comprobamos que flojea</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64</a:t>
            </a:fld>
            <a:endParaRPr lang="es-ES_tradnl"/>
          </a:p>
        </p:txBody>
      </p:sp>
    </p:spTree>
    <p:extLst>
      <p:ext uri="{BB962C8B-B14F-4D97-AF65-F5344CB8AC3E}">
        <p14:creationId xmlns:p14="http://schemas.microsoft.com/office/powerpoint/2010/main" val="2543741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Administrador de permisos: Podemos decidir a qué permisos se puede acceder cada aplicación, como los permisos de calendario, contactos, cámara, micrófono, SMS, sensores, teléfono y ubicación.</a:t>
            </a:r>
          </a:p>
          <a:p>
            <a:pPr>
              <a:buFont typeface="Arial" panose="020B0604020202020204" pitchFamily="34" charset="0"/>
              <a:buChar char="•"/>
            </a:pPr>
            <a:r>
              <a:rPr lang="es-ES" sz="2800" dirty="0"/>
              <a:t>Google </a:t>
            </a:r>
            <a:r>
              <a:rPr lang="es-ES" sz="2800" dirty="0" err="1"/>
              <a:t>Now</a:t>
            </a:r>
            <a:r>
              <a:rPr lang="es-ES" sz="2800" dirty="0"/>
              <a:t> </a:t>
            </a:r>
            <a:r>
              <a:rPr lang="es-ES" sz="2800" dirty="0" err="1"/>
              <a:t>on</a:t>
            </a:r>
            <a:r>
              <a:rPr lang="es-ES" sz="2800" dirty="0"/>
              <a:t> </a:t>
            </a:r>
            <a:r>
              <a:rPr lang="es-ES" sz="2800" dirty="0" err="1"/>
              <a:t>Tap</a:t>
            </a:r>
            <a:r>
              <a:rPr lang="es-ES" sz="2800" dirty="0"/>
              <a:t>: es la expansión de Google </a:t>
            </a:r>
            <a:r>
              <a:rPr lang="es-ES" sz="2800" dirty="0" err="1"/>
              <a:t>Now</a:t>
            </a:r>
            <a:r>
              <a:rPr lang="es-ES" sz="2800" dirty="0"/>
              <a:t> a todo nuestro dispositivo. Con una pulsación prolongada nos aparecerá una tarjeta con información referente a lo que está apareciendo en pantalla. Por ejemplo, si estamos leyendo un correo de un amigo que nos propone ir al cine a ver una película, al pulsar "</a:t>
            </a:r>
            <a:r>
              <a:rPr lang="es-ES" sz="2800" dirty="0" err="1"/>
              <a:t>Now</a:t>
            </a:r>
            <a:r>
              <a:rPr lang="es-ES" sz="2800" dirty="0"/>
              <a:t> </a:t>
            </a:r>
            <a:r>
              <a:rPr lang="es-ES" sz="2800" dirty="0" err="1"/>
              <a:t>on</a:t>
            </a:r>
            <a:r>
              <a:rPr lang="es-ES" sz="2800" dirty="0"/>
              <a:t> </a:t>
            </a:r>
            <a:r>
              <a:rPr lang="es-ES" sz="2800" dirty="0" err="1"/>
              <a:t>Tap</a:t>
            </a:r>
            <a:r>
              <a:rPr lang="es-ES" sz="2800" dirty="0"/>
              <a:t>" nos aparecerá la ficha de esa película.</a:t>
            </a:r>
          </a:p>
          <a:p>
            <a:pPr>
              <a:buFont typeface="Arial" panose="020B0604020202020204" pitchFamily="34" charset="0"/>
              <a:buChar char="•"/>
            </a:pPr>
            <a:r>
              <a:rPr lang="es-ES" sz="2800" dirty="0"/>
              <a:t>Soporte para huellas dactilares</a:t>
            </a:r>
          </a:p>
          <a:p>
            <a:pPr>
              <a:buFont typeface="Arial" panose="020B0604020202020204" pitchFamily="34" charset="0"/>
              <a:buChar char="•"/>
            </a:pPr>
            <a:r>
              <a:rPr lang="es-ES" sz="2800" dirty="0"/>
              <a:t>Android </a:t>
            </a:r>
            <a:r>
              <a:rPr lang="es-ES" sz="2800" dirty="0" err="1"/>
              <a:t>Pay</a:t>
            </a:r>
            <a:endParaRPr lang="es-ES" sz="2800" dirty="0"/>
          </a:p>
          <a:p>
            <a:pPr>
              <a:buFont typeface="Arial" panose="020B0604020202020204" pitchFamily="34" charset="0"/>
              <a:buChar char="•"/>
            </a:pPr>
            <a:r>
              <a:rPr lang="es-ES" sz="2800" dirty="0"/>
              <a:t>Ahora Android realizará restauraciones y copias de seguridad de datos completas y automáticas de nuestras aplicaciones tras cambiar de dispositivo o tras restablecerlo de fábrica para continuar con todos nuestros datos y partidas</a:t>
            </a:r>
          </a:p>
          <a:p>
            <a:pPr>
              <a:buFont typeface="Arial" panose="020B0604020202020204" pitchFamily="34" charset="0"/>
              <a:buChar char="•"/>
            </a:pPr>
            <a:r>
              <a:rPr lang="es-ES" sz="2800" dirty="0"/>
              <a:t>Direct Share: una forma de compartir contenido más simplificada</a:t>
            </a:r>
          </a:p>
          <a:p>
            <a:pPr>
              <a:buFont typeface="Arial" panose="020B0604020202020204" pitchFamily="34" charset="0"/>
              <a:buChar char="•"/>
            </a:pPr>
            <a:r>
              <a:rPr lang="es-ES" sz="2800" dirty="0"/>
              <a:t>"</a:t>
            </a:r>
            <a:r>
              <a:rPr lang="es-ES" sz="2800" dirty="0" err="1"/>
              <a:t>Doze</a:t>
            </a:r>
            <a:r>
              <a:rPr lang="es-ES" sz="2800" dirty="0"/>
              <a:t>": nuevo sistema que intentará minimizar los </a:t>
            </a:r>
            <a:r>
              <a:rPr lang="es-ES" sz="2800" dirty="0" err="1"/>
              <a:t>wakelocks</a:t>
            </a:r>
            <a:r>
              <a:rPr lang="es-ES" sz="2800" dirty="0"/>
              <a:t> cuando el dispositivo no se está usando de forma activa</a:t>
            </a:r>
          </a:p>
          <a:p>
            <a:pPr>
              <a:buFont typeface="Arial" panose="020B0604020202020204" pitchFamily="34" charset="0"/>
              <a:buChar char="•"/>
            </a:pPr>
            <a:r>
              <a:rPr lang="es-ES" sz="2800" dirty="0"/>
              <a:t>Soporte oficial para tarjetas SD y USB</a:t>
            </a:r>
          </a:p>
          <a:p>
            <a:pPr>
              <a:buFont typeface="Arial" panose="020B0604020202020204" pitchFamily="34" charset="0"/>
              <a:buChar char="•"/>
            </a:pPr>
            <a:r>
              <a:rPr lang="es-ES" sz="2800" dirty="0"/>
              <a:t>Compatibilidad con lápices bluetooth</a:t>
            </a:r>
          </a:p>
          <a:p>
            <a:pPr>
              <a:buFont typeface="Arial" panose="020B0604020202020204" pitchFamily="34" charset="0"/>
              <a:buChar char="•"/>
            </a:pPr>
            <a:r>
              <a:rPr lang="es-ES" sz="2800" dirty="0"/>
              <a:t>Pantalla de bloqueo mejorada</a:t>
            </a:r>
          </a:p>
          <a:p>
            <a:pPr>
              <a:buFont typeface="Arial" panose="020B0604020202020204" pitchFamily="34" charset="0"/>
              <a:buChar char="•"/>
            </a:pPr>
            <a:r>
              <a:rPr lang="es-ES" sz="2800" dirty="0"/>
              <a:t>Controles de volumen simplificados</a:t>
            </a:r>
          </a:p>
          <a:p>
            <a:pPr>
              <a:buFont typeface="Arial" panose="020B0604020202020204" pitchFamily="34" charset="0"/>
              <a:buChar char="•"/>
            </a:pPr>
            <a:r>
              <a:rPr lang="es-ES" sz="2800" dirty="0"/>
              <a:t>Mejoras en el modo silencio y modo prioridad</a:t>
            </a:r>
          </a:p>
          <a:p>
            <a:pPr>
              <a:buFont typeface="Arial" panose="020B0604020202020204" pitchFamily="34" charset="0"/>
              <a:buChar char="•"/>
            </a:pPr>
            <a:r>
              <a:rPr lang="es-ES" sz="2800" dirty="0"/>
              <a:t>Opción experimental para modificar partes de la IU del sistema</a:t>
            </a:r>
          </a:p>
          <a:p>
            <a:pPr>
              <a:buFont typeface="Arial" panose="020B0604020202020204" pitchFamily="34" charset="0"/>
              <a:buChar char="•"/>
            </a:pPr>
            <a:r>
              <a:rPr lang="es-ES" sz="2800" dirty="0"/>
              <a:t>Direct Links: podemos vincular cada una de nuestras aplicaciones con direcciones URL, para que determinados enlaces siempre se abran con sus respectivas aplicaciones</a:t>
            </a:r>
          </a:p>
          <a:p>
            <a:pPr>
              <a:buFont typeface="Arial" panose="020B0604020202020204" pitchFamily="34" charset="0"/>
              <a:buChar char="•"/>
            </a:pPr>
            <a:r>
              <a:rPr lang="es-ES" sz="2800" dirty="0"/>
              <a:t>Explorador de archivos nativo</a:t>
            </a:r>
          </a:p>
          <a:p>
            <a:pPr>
              <a:buFont typeface="Arial" panose="020B0604020202020204" pitchFamily="34" charset="0"/>
              <a:buChar char="•"/>
            </a:pPr>
            <a:r>
              <a:rPr lang="es-ES" sz="2800" dirty="0"/>
              <a:t>Mejoras en el apartado de memoria 2 RAM</a:t>
            </a:r>
          </a:p>
          <a:p>
            <a:pPr>
              <a:buFont typeface="Arial" panose="020B0604020202020204" pitchFamily="34" charset="0"/>
              <a:buChar char="•"/>
            </a:pPr>
            <a:r>
              <a:rPr lang="es-ES" sz="2800" dirty="0"/>
              <a:t>Mejoras en la selección de texto</a:t>
            </a:r>
          </a:p>
          <a:p>
            <a:pPr>
              <a:buFont typeface="Arial" panose="020B0604020202020204" pitchFamily="34" charset="0"/>
              <a:buChar char="•"/>
            </a:pPr>
            <a:r>
              <a:rPr lang="es-ES" sz="2800" dirty="0"/>
              <a:t>Soporte de </a:t>
            </a:r>
            <a:r>
              <a:rPr lang="es-ES" sz="2800" dirty="0" err="1"/>
              <a:t>Hots</a:t>
            </a:r>
            <a:endParaRPr lang="es-ES" sz="2800" dirty="0"/>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65</a:t>
            </a:fld>
            <a:endParaRPr lang="es-ES_tradnl"/>
          </a:p>
        </p:txBody>
      </p:sp>
    </p:spTree>
    <p:extLst>
      <p:ext uri="{BB962C8B-B14F-4D97-AF65-F5344CB8AC3E}">
        <p14:creationId xmlns:p14="http://schemas.microsoft.com/office/powerpoint/2010/main" val="3606744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Cambios en la interfaz para tabletas y en el modo de no molestar.</a:t>
            </a:r>
          </a:p>
          <a:p>
            <a:pPr>
              <a:buFont typeface="Arial" panose="020B0604020202020204" pitchFamily="34" charset="0"/>
              <a:buChar char="•"/>
            </a:pPr>
            <a:r>
              <a:rPr lang="es-ES" sz="2800" dirty="0"/>
              <a:t>Nuevos Emojis disponibles</a:t>
            </a:r>
          </a:p>
          <a:p>
            <a:pPr>
              <a:buFont typeface="Arial" panose="020B0604020202020204" pitchFamily="34" charset="0"/>
              <a:buChar char="•"/>
            </a:pPr>
            <a:r>
              <a:rPr lang="es-ES" sz="2800" dirty="0"/>
              <a:t>Conectividad mejorada</a:t>
            </a:r>
          </a:p>
          <a:p>
            <a:pPr>
              <a:buFont typeface="Arial" panose="020B0604020202020204" pitchFamily="34" charset="0"/>
              <a:buChar char="•"/>
            </a:pPr>
            <a:r>
              <a:rPr lang="es-ES" sz="2800" dirty="0"/>
              <a:t>Doble toque en el botón de encendido para la cámara</a:t>
            </a:r>
          </a:p>
          <a:p>
            <a:pPr>
              <a:buFont typeface="Arial" panose="020B0604020202020204" pitchFamily="34" charset="0"/>
              <a:buChar char="•"/>
            </a:pPr>
            <a:r>
              <a:rPr lang="es-ES" sz="2800" dirty="0"/>
              <a:t>Rapidez y estabilidad</a:t>
            </a:r>
          </a:p>
          <a:p>
            <a:pPr>
              <a:buFont typeface="Arial" panose="020B0604020202020204" pitchFamily="34" charset="0"/>
              <a:buChar char="•"/>
            </a:pPr>
            <a:r>
              <a:rPr lang="es-ES" sz="2800" dirty="0"/>
              <a:t>Menú de copiar y pegar más rápido</a:t>
            </a:r>
          </a:p>
          <a:p>
            <a:pPr>
              <a:buFont typeface="Arial" panose="020B0604020202020204" pitchFamily="34" charset="0"/>
              <a:buChar char="•"/>
            </a:pPr>
            <a:r>
              <a:rPr lang="es-ES" sz="2800" dirty="0"/>
              <a:t>Solucionado el problema con Direct Share</a:t>
            </a:r>
          </a:p>
          <a:p>
            <a:pPr>
              <a:buFont typeface="Arial" panose="020B0604020202020204" pitchFamily="34" charset="0"/>
              <a:buChar char="•"/>
            </a:pPr>
            <a:r>
              <a:rPr lang="es-ES" sz="2800" dirty="0"/>
              <a:t>Mas Opciones En La Barra De Configuración Rápida</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66</a:t>
            </a:fld>
            <a:endParaRPr lang="es-ES_tradnl"/>
          </a:p>
        </p:txBody>
      </p:sp>
    </p:spTree>
    <p:extLst>
      <p:ext uri="{BB962C8B-B14F-4D97-AF65-F5344CB8AC3E}">
        <p14:creationId xmlns:p14="http://schemas.microsoft.com/office/powerpoint/2010/main" val="3334730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Se mejoran las animaciones.</a:t>
            </a:r>
          </a:p>
          <a:p>
            <a:pPr>
              <a:buFont typeface="Arial" panose="020B0604020202020204" pitchFamily="34" charset="0"/>
              <a:buChar char="•"/>
            </a:pPr>
            <a:r>
              <a:rPr lang="es-ES" sz="2800" dirty="0"/>
              <a:t>Se incorpora la opción de </a:t>
            </a:r>
            <a:r>
              <a:rPr lang="es-ES" sz="2800" dirty="0" err="1"/>
              <a:t>multiventana</a:t>
            </a:r>
            <a:r>
              <a:rPr lang="es-ES" sz="2800" dirty="0"/>
              <a:t> de forma nativa.</a:t>
            </a:r>
          </a:p>
          <a:p>
            <a:pPr>
              <a:buFont typeface="Arial" panose="020B0604020202020204" pitchFamily="34" charset="0"/>
              <a:buChar char="•"/>
            </a:pPr>
            <a:r>
              <a:rPr lang="es-ES" sz="2800" dirty="0"/>
              <a:t>Es posible arrastrar contenido de una aplicación a otra.</a:t>
            </a:r>
          </a:p>
          <a:p>
            <a:pPr>
              <a:buFont typeface="Arial" panose="020B0604020202020204" pitchFamily="34" charset="0"/>
              <a:buChar char="•"/>
            </a:pPr>
            <a:r>
              <a:rPr lang="es-ES" sz="2800" dirty="0"/>
              <a:t>Mejoras en el uso de la batería con un nuevo modo DOZE más agresivo que detecta el movimiento del dispositivo siendo transportado.</a:t>
            </a:r>
          </a:p>
          <a:p>
            <a:pPr>
              <a:buFont typeface="Arial" panose="020B0604020202020204" pitchFamily="34" charset="0"/>
              <a:buChar char="•"/>
            </a:pPr>
            <a:r>
              <a:rPr lang="es-ES" sz="2800" dirty="0"/>
              <a:t>Optimización de uso de RAM de aplicaciones en segundo plano.</a:t>
            </a:r>
          </a:p>
          <a:p>
            <a:pPr>
              <a:buFont typeface="Arial" panose="020B0604020202020204" pitchFamily="34" charset="0"/>
              <a:buChar char="•"/>
            </a:pPr>
            <a:r>
              <a:rPr lang="es-ES" sz="2800" dirty="0"/>
              <a:t>Las instalaciones se realizan más rápidamente gracias a que no se compilan durante la instalación, sino en ejecución de la misma o en reposo.</a:t>
            </a:r>
          </a:p>
          <a:p>
            <a:pPr>
              <a:buFont typeface="Arial" panose="020B0604020202020204" pitchFamily="34" charset="0"/>
              <a:buChar char="•"/>
            </a:pPr>
            <a:r>
              <a:rPr lang="es-ES" sz="2800" dirty="0"/>
              <a:t>Nueva API </a:t>
            </a:r>
            <a:r>
              <a:rPr lang="es-ES" sz="2800" dirty="0" err="1"/>
              <a:t>Vulkan</a:t>
            </a:r>
            <a:r>
              <a:rPr lang="es-ES" sz="2800" dirty="0"/>
              <a:t> con mejor rendimiento gráfico.</a:t>
            </a:r>
          </a:p>
          <a:p>
            <a:pPr>
              <a:buFont typeface="Arial" panose="020B0604020202020204" pitchFamily="34" charset="0"/>
              <a:buChar char="•"/>
            </a:pPr>
            <a:r>
              <a:rPr lang="es-ES" sz="2800" dirty="0"/>
              <a:t>Se incorporan nuevos emojis.</a:t>
            </a:r>
          </a:p>
          <a:p>
            <a:pPr>
              <a:buFont typeface="Arial" panose="020B0604020202020204" pitchFamily="34" charset="0"/>
              <a:buChar char="•"/>
            </a:pPr>
            <a:r>
              <a:rPr lang="es-ES" sz="2800" dirty="0"/>
              <a:t>Nuevo economizador de consumo de datos.</a:t>
            </a:r>
          </a:p>
          <a:p>
            <a:pPr>
              <a:buFont typeface="Arial" panose="020B0604020202020204" pitchFamily="34" charset="0"/>
              <a:buChar char="•"/>
            </a:pPr>
            <a:r>
              <a:rPr lang="es-ES" sz="2800" dirty="0"/>
              <a:t>Usa Chrome como </a:t>
            </a:r>
            <a:r>
              <a:rPr lang="es-ES" sz="2800" dirty="0" err="1"/>
              <a:t>WebView</a:t>
            </a:r>
            <a:r>
              <a:rPr lang="es-ES" sz="2800" dirty="0"/>
              <a:t> lo que ahorra consumo en RAM ya que las aplicaciones no tendrán que cargar este componente.</a:t>
            </a:r>
          </a:p>
          <a:p>
            <a:pPr>
              <a:buFont typeface="Arial" panose="020B0604020202020204" pitchFamily="34" charset="0"/>
              <a:buChar char="•"/>
            </a:pPr>
            <a:r>
              <a:rPr lang="es-ES" sz="2800" dirty="0"/>
              <a:t>Posibilidad de ajustar la importancia de las notificaciones.</a:t>
            </a:r>
          </a:p>
          <a:p>
            <a:pPr>
              <a:buFont typeface="Arial" panose="020B0604020202020204" pitchFamily="34" charset="0"/>
              <a:buChar char="•"/>
            </a:pPr>
            <a:r>
              <a:rPr lang="es-ES" sz="2800" dirty="0"/>
              <a:t>Incorporación de JAVA 8</a:t>
            </a:r>
          </a:p>
          <a:p>
            <a:pPr>
              <a:buFont typeface="Arial" panose="020B0604020202020204" pitchFamily="34" charset="0"/>
              <a:buChar char="•"/>
            </a:pPr>
            <a:r>
              <a:rPr lang="es-ES" sz="2800" dirty="0"/>
              <a:t>Posibilidad de volver a abrir una aplicación directamente cuando ha tenido un fallo.</a:t>
            </a:r>
          </a:p>
          <a:p>
            <a:pPr>
              <a:buFont typeface="Arial" panose="020B0604020202020204" pitchFamily="34" charset="0"/>
              <a:buChar char="•"/>
            </a:pPr>
            <a:r>
              <a:rPr lang="es-ES" sz="2800" dirty="0"/>
              <a:t>Nuevo centro de notificaciones. (Se pueden cambiar directamente los iconos que se deseen ver al deslizar los dedos hacia abajo).</a:t>
            </a:r>
          </a:p>
          <a:p>
            <a:pPr>
              <a:buFont typeface="Arial" panose="020B0604020202020204" pitchFamily="34" charset="0"/>
              <a:buChar char="•"/>
            </a:pPr>
            <a:r>
              <a:rPr lang="es-ES" sz="2800" dirty="0"/>
              <a:t>Las notificaciones entrantes se pueden programar para que no aparezcan de forma continua o evitarlas por un lapso de tiempo.</a:t>
            </a:r>
          </a:p>
          <a:p>
            <a:pPr>
              <a:buFont typeface="Arial" panose="020B0604020202020204" pitchFamily="34" charset="0"/>
              <a:buChar char="•"/>
            </a:pPr>
            <a:r>
              <a:rPr lang="es-ES" sz="2800" dirty="0"/>
              <a:t>Es posible responder mensajes de texto desde la notificación.</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67</a:t>
            </a:fld>
            <a:endParaRPr lang="es-ES_tradnl"/>
          </a:p>
        </p:txBody>
      </p:sp>
    </p:spTree>
    <p:extLst>
      <p:ext uri="{BB962C8B-B14F-4D97-AF65-F5344CB8AC3E}">
        <p14:creationId xmlns:p14="http://schemas.microsoft.com/office/powerpoint/2010/main" val="17650829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Acceso directo en pantalla de inicio mejorado. (Se podrá acceder a funciones específicas de la aplicación mediante pulsación prolongada).</a:t>
            </a:r>
          </a:p>
          <a:p>
            <a:pPr>
              <a:buFont typeface="Arial" panose="020B0604020202020204" pitchFamily="34" charset="0"/>
              <a:buChar char="•"/>
            </a:pPr>
            <a:r>
              <a:rPr lang="es-ES" sz="2800" dirty="0"/>
              <a:t>Envío de imágenes, </a:t>
            </a:r>
            <a:r>
              <a:rPr lang="es-ES" sz="2800" dirty="0" err="1"/>
              <a:t>stickers</a:t>
            </a:r>
            <a:r>
              <a:rPr lang="es-ES" sz="2800" dirty="0"/>
              <a:t> y </a:t>
            </a:r>
            <a:r>
              <a:rPr lang="es-ES" sz="2800" dirty="0" err="1"/>
              <a:t>GIFs</a:t>
            </a:r>
            <a:r>
              <a:rPr lang="es-ES" sz="2800" dirty="0"/>
              <a:t> desde el teclado.</a:t>
            </a:r>
          </a:p>
          <a:p>
            <a:pPr>
              <a:buFont typeface="Arial" panose="020B0604020202020204" pitchFamily="34" charset="0"/>
              <a:buChar char="•"/>
            </a:pPr>
            <a:r>
              <a:rPr lang="es-ES" sz="2800" dirty="0"/>
              <a:t>Nuevos emojis.</a:t>
            </a:r>
          </a:p>
          <a:p>
            <a:pPr>
              <a:buFont typeface="Arial" panose="020B0604020202020204" pitchFamily="34" charset="0"/>
              <a:buChar char="•"/>
            </a:pPr>
            <a:r>
              <a:rPr lang="es-ES" sz="2800" dirty="0"/>
              <a:t>Filtro azul para la visualización nocturna.</a:t>
            </a:r>
          </a:p>
          <a:p>
            <a:pPr>
              <a:buFont typeface="Arial" panose="020B0604020202020204" pitchFamily="34" charset="0"/>
              <a:buChar char="•"/>
            </a:pPr>
            <a:r>
              <a:rPr lang="es-ES" sz="2800" dirty="0"/>
              <a:t>Ajustes rápidos rediseñados.</a:t>
            </a:r>
          </a:p>
          <a:p>
            <a:pPr>
              <a:buFont typeface="Arial" panose="020B0604020202020204" pitchFamily="34" charset="0"/>
              <a:buChar char="•"/>
            </a:pPr>
            <a:r>
              <a:rPr lang="es-ES" sz="2800" dirty="0"/>
              <a:t>Mejoras en el rendimiento táctil y gráfico.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68</a:t>
            </a:fld>
            <a:endParaRPr lang="es-ES_tradnl"/>
          </a:p>
        </p:txBody>
      </p:sp>
    </p:spTree>
    <p:extLst>
      <p:ext uri="{BB962C8B-B14F-4D97-AF65-F5344CB8AC3E}">
        <p14:creationId xmlns:p14="http://schemas.microsoft.com/office/powerpoint/2010/main" val="38303325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Iconos adaptativos. (Diseñados por dos capas, la primera capa el icono de la aplicación y en una segunda capa el fondo del icono que será recortado por una máscara para mostrarlos todos con la misma forma, para adaptarse al dispositivo).</a:t>
            </a:r>
          </a:p>
          <a:p>
            <a:pPr>
              <a:buFont typeface="Arial" panose="020B0604020202020204" pitchFamily="34" charset="0"/>
              <a:buChar char="•"/>
            </a:pPr>
            <a:r>
              <a:rPr lang="es-ES" sz="2800" dirty="0"/>
              <a:t>Selector de texto inteligente.</a:t>
            </a:r>
          </a:p>
          <a:p>
            <a:pPr>
              <a:buFont typeface="Arial" panose="020B0604020202020204" pitchFamily="34" charset="0"/>
              <a:buChar char="•"/>
            </a:pPr>
            <a:r>
              <a:rPr lang="es-ES" sz="2800" dirty="0"/>
              <a:t>Se añade el Picture in Picture (</a:t>
            </a:r>
            <a:r>
              <a:rPr lang="es-ES" sz="2800" dirty="0" err="1"/>
              <a:t>PiP</a:t>
            </a:r>
            <a:r>
              <a:rPr lang="es-ES" sz="2800" dirty="0"/>
              <a:t>) de forma nativa.</a:t>
            </a:r>
          </a:p>
          <a:p>
            <a:pPr>
              <a:buFont typeface="Arial" panose="020B0604020202020204" pitchFamily="34" charset="0"/>
              <a:buChar char="•"/>
            </a:pPr>
            <a:r>
              <a:rPr lang="es-ES" sz="2800" dirty="0"/>
              <a:t>Es posible posponer una notificación para recibirla de nuevo 15 minutos, 30 minutos, 1 hora o 2 horas más tarde.</a:t>
            </a:r>
          </a:p>
          <a:p>
            <a:pPr>
              <a:buFont typeface="Arial" panose="020B0604020202020204" pitchFamily="34" charset="0"/>
              <a:buChar char="•"/>
            </a:pPr>
            <a:r>
              <a:rPr lang="es-ES" sz="2800" dirty="0"/>
              <a:t>Las notificaciones no se mostrarán en el orden de llegada, sino que ahora cada tipo de notificación tendrá su espacio reservado en las notificaciones.</a:t>
            </a:r>
          </a:p>
          <a:p>
            <a:pPr>
              <a:buFont typeface="Arial" panose="020B0604020202020204" pitchFamily="34" charset="0"/>
              <a:buChar char="•"/>
            </a:pPr>
            <a:r>
              <a:rPr lang="es-ES" sz="2800" dirty="0"/>
              <a:t>Activación automática del </a:t>
            </a:r>
            <a:r>
              <a:rPr lang="es-ES" sz="2800" dirty="0" err="1"/>
              <a:t>Wi</a:t>
            </a:r>
            <a:r>
              <a:rPr lang="es-ES" sz="2800" dirty="0"/>
              <a:t>-Fi cuando lleguemos a casa.</a:t>
            </a:r>
          </a:p>
          <a:p>
            <a:pPr>
              <a:buFont typeface="Arial" panose="020B0604020202020204" pitchFamily="34" charset="0"/>
              <a:buChar char="•"/>
            </a:pPr>
            <a:r>
              <a:rPr lang="es-ES" sz="2800" dirty="0"/>
              <a:t>Emojis renovados.</a:t>
            </a:r>
          </a:p>
          <a:p>
            <a:pPr>
              <a:buFont typeface="Arial" panose="020B0604020202020204" pitchFamily="34" charset="0"/>
              <a:buChar char="•"/>
            </a:pPr>
            <a:r>
              <a:rPr lang="es-ES" sz="2800" dirty="0" err="1"/>
              <a:t>WebView</a:t>
            </a:r>
            <a:r>
              <a:rPr lang="es-ES" sz="2800" dirty="0"/>
              <a:t> con Navegación segura de Google para la protección cuando naveguemos por la web.</a:t>
            </a:r>
          </a:p>
          <a:p>
            <a:pPr>
              <a:buFont typeface="Arial" panose="020B0604020202020204" pitchFamily="34" charset="0"/>
              <a:buChar char="•"/>
            </a:pPr>
            <a:r>
              <a:rPr lang="es-ES" sz="2800" dirty="0"/>
              <a:t>Ajustes y barra de ajustes rápidos renovados.</a:t>
            </a:r>
          </a:p>
          <a:p>
            <a:pPr>
              <a:buFont typeface="Arial" panose="020B0604020202020204" pitchFamily="34" charset="0"/>
              <a:buChar char="•"/>
            </a:pPr>
            <a:r>
              <a:rPr lang="es-ES" sz="2800" dirty="0"/>
              <a:t>Mejoras en la conectividad Bluetooth con la implementación de nuevas tecnologías.</a:t>
            </a:r>
          </a:p>
          <a:p>
            <a:pPr>
              <a:buFont typeface="Arial" panose="020B0604020202020204" pitchFamily="34" charset="0"/>
              <a:buChar char="•"/>
            </a:pPr>
            <a:r>
              <a:rPr lang="es-ES" sz="2800" dirty="0"/>
              <a:t>Nuevos permisos de acceso especial con autorización previa del usuario.</a:t>
            </a:r>
          </a:p>
          <a:p>
            <a:pPr>
              <a:buFont typeface="Arial" panose="020B0604020202020204" pitchFamily="34" charset="0"/>
              <a:buChar char="•"/>
            </a:pPr>
            <a:r>
              <a:rPr lang="es-ES" sz="2800" dirty="0"/>
              <a:t>Incorporación del Project </a:t>
            </a:r>
            <a:r>
              <a:rPr lang="es-ES" sz="2800" dirty="0" err="1"/>
              <a:t>Treble</a:t>
            </a:r>
            <a:r>
              <a:rPr lang="es-ES" sz="2800" dirty="0"/>
              <a:t>. (Se cambia la arquitectura de Android para separar la capa del sistema operativo de la capa de los drivers del fabricante, de esta manera se pone freno a la fragmentación en Android y se consigue agilizar las actualizaciones del sistema).</a:t>
            </a:r>
          </a:p>
          <a:p>
            <a:pPr>
              <a:buFont typeface="Arial" panose="020B0604020202020204" pitchFamily="34" charset="0"/>
              <a:buChar char="•"/>
            </a:pPr>
            <a:r>
              <a:rPr lang="es-ES" sz="2800" dirty="0"/>
              <a:t>Mejoras en la compatibilidad del sistema con la incorporación de la navegación con teclado.</a:t>
            </a:r>
          </a:p>
          <a:p>
            <a:pPr>
              <a:buFont typeface="Arial" panose="020B0604020202020204" pitchFamily="34" charset="0"/>
              <a:buChar char="•"/>
            </a:pPr>
            <a:r>
              <a:rPr lang="es-ES" sz="2800" dirty="0"/>
              <a:t>Mejoras en el rendimiento y en la seguridad del dispositivo en general.</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69</a:t>
            </a:fld>
            <a:endParaRPr lang="es-ES_tradnl"/>
          </a:p>
        </p:txBody>
      </p:sp>
    </p:spTree>
    <p:extLst>
      <p:ext uri="{BB962C8B-B14F-4D97-AF65-F5344CB8AC3E}">
        <p14:creationId xmlns:p14="http://schemas.microsoft.com/office/powerpoint/2010/main" val="3146798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9 de enero de 2007, presentación del iPhone</a:t>
            </a:r>
            <a:endParaRPr lang="en-GB"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7</a:t>
            </a:fld>
            <a:endParaRPr lang="es-ES_tradnl"/>
          </a:p>
        </p:txBody>
      </p:sp>
    </p:spTree>
    <p:extLst>
      <p:ext uri="{BB962C8B-B14F-4D97-AF65-F5344CB8AC3E}">
        <p14:creationId xmlns:p14="http://schemas.microsoft.com/office/powerpoint/2010/main" val="3369124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Iconos adaptativos. (Diseñados por dos capas, la primera capa el icono de la aplicación y en una segunda capa el fondo del icono que será recortado por una máscara para mostrarlos todos con la misma forma, para adaptarse al dispositivo).</a:t>
            </a:r>
          </a:p>
          <a:p>
            <a:pPr>
              <a:buFont typeface="Arial" panose="020B0604020202020204" pitchFamily="34" charset="0"/>
              <a:buChar char="•"/>
            </a:pPr>
            <a:r>
              <a:rPr lang="es-ES" sz="2800" dirty="0"/>
              <a:t>Selector de texto inteligente.</a:t>
            </a:r>
          </a:p>
          <a:p>
            <a:pPr>
              <a:buFont typeface="Arial" panose="020B0604020202020204" pitchFamily="34" charset="0"/>
              <a:buChar char="•"/>
            </a:pPr>
            <a:r>
              <a:rPr lang="es-ES" sz="2800" dirty="0"/>
              <a:t>Se añade el Picture in Picture (</a:t>
            </a:r>
            <a:r>
              <a:rPr lang="es-ES" sz="2800" dirty="0" err="1"/>
              <a:t>PiP</a:t>
            </a:r>
            <a:r>
              <a:rPr lang="es-ES" sz="2800" dirty="0"/>
              <a:t>) de forma nativa.</a:t>
            </a:r>
          </a:p>
          <a:p>
            <a:pPr>
              <a:buFont typeface="Arial" panose="020B0604020202020204" pitchFamily="34" charset="0"/>
              <a:buChar char="•"/>
            </a:pPr>
            <a:r>
              <a:rPr lang="es-ES" sz="2800" dirty="0"/>
              <a:t>Es posible posponer una notificación para recibirla de nuevo 15 minutos, 30 minutos, 1 hora o 2 horas más tarde.</a:t>
            </a:r>
          </a:p>
          <a:p>
            <a:pPr>
              <a:buFont typeface="Arial" panose="020B0604020202020204" pitchFamily="34" charset="0"/>
              <a:buChar char="•"/>
            </a:pPr>
            <a:r>
              <a:rPr lang="es-ES" sz="2800" dirty="0"/>
              <a:t>Las notificaciones no se mostrarán en el orden de llegada, sino que ahora cada tipo de notificación tendrá su espacio reservado en las notificaciones.</a:t>
            </a:r>
          </a:p>
          <a:p>
            <a:pPr>
              <a:buFont typeface="Arial" panose="020B0604020202020204" pitchFamily="34" charset="0"/>
              <a:buChar char="•"/>
            </a:pPr>
            <a:r>
              <a:rPr lang="es-ES" sz="2800" dirty="0"/>
              <a:t>Activación automática del </a:t>
            </a:r>
            <a:r>
              <a:rPr lang="es-ES" sz="2800" dirty="0" err="1"/>
              <a:t>Wi</a:t>
            </a:r>
            <a:r>
              <a:rPr lang="es-ES" sz="2800" dirty="0"/>
              <a:t>-Fi cuando lleguemos a casa.</a:t>
            </a:r>
          </a:p>
          <a:p>
            <a:pPr>
              <a:buFont typeface="Arial" panose="020B0604020202020204" pitchFamily="34" charset="0"/>
              <a:buChar char="•"/>
            </a:pPr>
            <a:r>
              <a:rPr lang="es-ES" sz="2800" dirty="0"/>
              <a:t>Emojis renovados.</a:t>
            </a:r>
          </a:p>
          <a:p>
            <a:pPr>
              <a:buFont typeface="Arial" panose="020B0604020202020204" pitchFamily="34" charset="0"/>
              <a:buChar char="•"/>
            </a:pPr>
            <a:r>
              <a:rPr lang="es-ES" sz="2800" dirty="0" err="1"/>
              <a:t>WebView</a:t>
            </a:r>
            <a:r>
              <a:rPr lang="es-ES" sz="2800" dirty="0"/>
              <a:t> con Navegación segura de Google para la protección cuando naveguemos por la web.</a:t>
            </a:r>
          </a:p>
          <a:p>
            <a:pPr>
              <a:buFont typeface="Arial" panose="020B0604020202020204" pitchFamily="34" charset="0"/>
              <a:buChar char="•"/>
            </a:pPr>
            <a:r>
              <a:rPr lang="es-ES" sz="2800" dirty="0"/>
              <a:t>Ajustes y barra de ajustes rápidos renovados.</a:t>
            </a:r>
          </a:p>
          <a:p>
            <a:pPr>
              <a:buFont typeface="Arial" panose="020B0604020202020204" pitchFamily="34" charset="0"/>
              <a:buChar char="•"/>
            </a:pPr>
            <a:r>
              <a:rPr lang="es-ES" sz="2800" dirty="0"/>
              <a:t>Mejoras en la conectividad Bluetooth con la implementación de nuevas tecnologías.</a:t>
            </a:r>
          </a:p>
          <a:p>
            <a:pPr>
              <a:buFont typeface="Arial" panose="020B0604020202020204" pitchFamily="34" charset="0"/>
              <a:buChar char="•"/>
            </a:pPr>
            <a:r>
              <a:rPr lang="es-ES" sz="2800" dirty="0"/>
              <a:t>Nuevos permisos de acceso especial con autorización previa del usuario.</a:t>
            </a:r>
          </a:p>
          <a:p>
            <a:pPr>
              <a:buFont typeface="Arial" panose="020B0604020202020204" pitchFamily="34" charset="0"/>
              <a:buChar char="•"/>
            </a:pPr>
            <a:r>
              <a:rPr lang="es-ES" sz="2800" dirty="0"/>
              <a:t>Incorporación del Project </a:t>
            </a:r>
            <a:r>
              <a:rPr lang="es-ES" sz="2800" dirty="0" err="1"/>
              <a:t>Treble</a:t>
            </a:r>
            <a:r>
              <a:rPr lang="es-ES" sz="2800" dirty="0"/>
              <a:t>. (Se cambia la arquitectura de Android para separar la capa del sistema operativo de la capa de los drivers del fabricante, de esta manera se pone freno a la fragmentación en Android y se consigue agilizar las actualizaciones del sistema).</a:t>
            </a:r>
          </a:p>
          <a:p>
            <a:pPr>
              <a:buFont typeface="Arial" panose="020B0604020202020204" pitchFamily="34" charset="0"/>
              <a:buChar char="•"/>
            </a:pPr>
            <a:r>
              <a:rPr lang="es-ES" sz="2800" dirty="0"/>
              <a:t>Mejoras en la compatibilidad del sistema con la incorporación de la navegación con teclado.</a:t>
            </a:r>
          </a:p>
          <a:p>
            <a:pPr>
              <a:buFont typeface="Arial" panose="020B0604020202020204" pitchFamily="34" charset="0"/>
              <a:buChar char="•"/>
            </a:pPr>
            <a:r>
              <a:rPr lang="es-ES" sz="2800" dirty="0"/>
              <a:t>Mejoras en el rendimiento y en la seguridad del dispositivo en general.</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70</a:t>
            </a:fld>
            <a:endParaRPr lang="es-ES_tradnl"/>
          </a:p>
        </p:txBody>
      </p:sp>
    </p:spTree>
    <p:extLst>
      <p:ext uri="{BB962C8B-B14F-4D97-AF65-F5344CB8AC3E}">
        <p14:creationId xmlns:p14="http://schemas.microsoft.com/office/powerpoint/2010/main" val="4195494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Mejoras en los ajustes y en la barra de navegación.</a:t>
            </a:r>
          </a:p>
          <a:p>
            <a:pPr>
              <a:buFont typeface="Arial" panose="020B0604020202020204" pitchFamily="34" charset="0"/>
              <a:buChar char="•"/>
            </a:pPr>
            <a:r>
              <a:rPr lang="es-ES" sz="2800" dirty="0"/>
              <a:t>Rediseño de emojis.</a:t>
            </a:r>
          </a:p>
          <a:p>
            <a:pPr>
              <a:buFont typeface="Arial" panose="020B0604020202020204" pitchFamily="34" charset="0"/>
              <a:buChar char="•"/>
            </a:pPr>
            <a:r>
              <a:rPr lang="es-ES" sz="2800" dirty="0"/>
              <a:t>Se visibiliza el estado de la batería de los dispositivos Bluetooth vinculados al dispositivo móvil. (En la barra de ajustes aparecerá su nivel de carga).</a:t>
            </a:r>
          </a:p>
          <a:p>
            <a:pPr>
              <a:buFont typeface="Arial" panose="020B0604020202020204" pitchFamily="34" charset="0"/>
              <a:buChar char="•"/>
            </a:pPr>
            <a:r>
              <a:rPr lang="es-ES" sz="2800" dirty="0"/>
              <a:t>Mejoras en la compleción automática.</a:t>
            </a:r>
          </a:p>
          <a:p>
            <a:pPr>
              <a:buFont typeface="Arial" panose="020B0604020202020204" pitchFamily="34" charset="0"/>
              <a:buChar char="•"/>
            </a:pPr>
            <a:r>
              <a:rPr lang="es-ES" sz="2800" dirty="0"/>
              <a:t>Mejoras en la fluidez general del sistema.</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71</a:t>
            </a:fld>
            <a:endParaRPr lang="es-ES_tradnl"/>
          </a:p>
        </p:txBody>
      </p:sp>
    </p:spTree>
    <p:extLst>
      <p:ext uri="{BB962C8B-B14F-4D97-AF65-F5344CB8AC3E}">
        <p14:creationId xmlns:p14="http://schemas.microsoft.com/office/powerpoint/2010/main" val="34178393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Incorporación de Digital </a:t>
            </a:r>
            <a:r>
              <a:rPr lang="es-ES" sz="2800" dirty="0" err="1"/>
              <a:t>Wellbeing</a:t>
            </a:r>
            <a:r>
              <a:rPr lang="es-ES" sz="2800" dirty="0"/>
              <a:t> BIENESTAR DIGITAL (Se introducen una serie de medidas que reducen la dependencia del móvil, entre las cuales se limita el tiempo de uso de algunas apps).</a:t>
            </a:r>
          </a:p>
          <a:p>
            <a:pPr>
              <a:buFont typeface="Arial" panose="020B0604020202020204" pitchFamily="34" charset="0"/>
              <a:buChar char="•"/>
            </a:pPr>
            <a:r>
              <a:rPr lang="es-ES" sz="2800" dirty="0"/>
              <a:t>Navegación por gestos.</a:t>
            </a:r>
          </a:p>
          <a:p>
            <a:pPr>
              <a:buFont typeface="Arial" panose="020B0604020202020204" pitchFamily="34" charset="0"/>
              <a:buChar char="•"/>
            </a:pPr>
            <a:r>
              <a:rPr lang="es-ES" sz="2800" dirty="0"/>
              <a:t>Comportamiento predictivo del uso de aplicaciones, batería del dispositivo y brillo de pantalla gracias a la IA de Google.</a:t>
            </a:r>
          </a:p>
          <a:p>
            <a:pPr>
              <a:buFont typeface="Arial" panose="020B0604020202020204" pitchFamily="34" charset="0"/>
              <a:buChar char="•"/>
            </a:pPr>
            <a:r>
              <a:rPr lang="es-ES" sz="2800" dirty="0"/>
              <a:t>Selector de texto inteligente mejorado.</a:t>
            </a:r>
          </a:p>
          <a:p>
            <a:pPr>
              <a:buFont typeface="Arial" panose="020B0604020202020204" pitchFamily="34" charset="0"/>
              <a:buChar char="•"/>
            </a:pPr>
            <a:r>
              <a:rPr lang="es-ES" sz="2800" dirty="0"/>
              <a:t>Soporte para "</a:t>
            </a:r>
            <a:r>
              <a:rPr lang="es-ES" sz="2800" dirty="0" err="1"/>
              <a:t>notch</a:t>
            </a:r>
            <a:r>
              <a:rPr lang="es-ES" sz="2800" dirty="0"/>
              <a:t>“  </a:t>
            </a:r>
            <a:r>
              <a:rPr lang="es-ES" sz="2800" dirty="0">
                <a:sym typeface="Wingdings" panose="05000000000000000000" pitchFamily="2" charset="2"/>
              </a:rPr>
              <a:t> Módulo que se sitúa en la parte superior de la pantalla de un smartphone para albergar la cámara frontal y otros sensores</a:t>
            </a:r>
            <a:endParaRPr lang="es-ES" sz="2800" dirty="0"/>
          </a:p>
          <a:p>
            <a:pPr>
              <a:buFont typeface="Arial" panose="020B0604020202020204" pitchFamily="34" charset="0"/>
              <a:buChar char="•"/>
            </a:pPr>
            <a:r>
              <a:rPr lang="es-ES" sz="2800" dirty="0"/>
              <a:t>Mejoras en las notificaciones. (Se muestran fotos o </a:t>
            </a:r>
            <a:r>
              <a:rPr lang="es-ES" sz="2800" dirty="0" err="1"/>
              <a:t>stickers</a:t>
            </a:r>
            <a:r>
              <a:rPr lang="es-ES" sz="2800" dirty="0"/>
              <a:t> en la propia notificación).</a:t>
            </a:r>
          </a:p>
          <a:p>
            <a:pPr>
              <a:buFont typeface="Arial" panose="020B0604020202020204" pitchFamily="34" charset="0"/>
              <a:buChar char="•"/>
            </a:pPr>
            <a:r>
              <a:rPr lang="es-ES" sz="2800" dirty="0"/>
              <a:t>Mejoras en la seguridad y en el rendimiento del dispositivo móvil.</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72</a:t>
            </a:fld>
            <a:endParaRPr lang="es-ES_tradnl"/>
          </a:p>
        </p:txBody>
      </p:sp>
    </p:spTree>
    <p:extLst>
      <p:ext uri="{BB962C8B-B14F-4D97-AF65-F5344CB8AC3E}">
        <p14:creationId xmlns:p14="http://schemas.microsoft.com/office/powerpoint/2010/main" val="1151724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Modo oscuro en todo el sistema.</a:t>
            </a:r>
          </a:p>
          <a:p>
            <a:pPr>
              <a:buFont typeface="Arial" panose="020B0604020202020204" pitchFamily="34" charset="0"/>
              <a:buChar char="•"/>
            </a:pPr>
            <a:r>
              <a:rPr lang="es-ES" sz="2800" dirty="0"/>
              <a:t>Soporte para operar con banda de redes </a:t>
            </a:r>
            <a:r>
              <a:rPr lang="es-ES" sz="2800" b="1" dirty="0"/>
              <a:t>5G</a:t>
            </a:r>
            <a:r>
              <a:rPr lang="es-ES" sz="2800" dirty="0"/>
              <a:t>.</a:t>
            </a:r>
          </a:p>
          <a:p>
            <a:pPr>
              <a:buFont typeface="Arial" panose="020B0604020202020204" pitchFamily="34" charset="0"/>
              <a:buChar char="•"/>
            </a:pPr>
            <a:r>
              <a:rPr lang="es-ES" sz="2800" dirty="0"/>
              <a:t>Introducción de </a:t>
            </a:r>
            <a:r>
              <a:rPr lang="es-ES" sz="2800" b="1" dirty="0"/>
              <a:t>Focus </a:t>
            </a:r>
            <a:r>
              <a:rPr lang="es-ES" sz="2800" b="1" dirty="0" err="1"/>
              <a:t>Mode</a:t>
            </a:r>
            <a:r>
              <a:rPr lang="es-ES" sz="2800" dirty="0"/>
              <a:t>. (Digital </a:t>
            </a:r>
            <a:r>
              <a:rPr lang="es-ES" sz="2800" dirty="0" err="1"/>
              <a:t>Wellbeing</a:t>
            </a:r>
            <a:r>
              <a:rPr lang="es-ES" sz="2800" dirty="0"/>
              <a:t> se renueva con esta opción, un modo "no molestar" para establecer qué aplicaciones no deben distraer al usuario).</a:t>
            </a:r>
          </a:p>
          <a:p>
            <a:pPr>
              <a:buFont typeface="Arial" panose="020B0604020202020204" pitchFamily="34" charset="0"/>
              <a:buChar char="•"/>
            </a:pPr>
            <a:r>
              <a:rPr lang="es-ES" sz="2800" dirty="0"/>
              <a:t>Introducción de </a:t>
            </a:r>
            <a:r>
              <a:rPr lang="es-ES" sz="2800" b="1" dirty="0"/>
              <a:t>Live </a:t>
            </a:r>
            <a:r>
              <a:rPr lang="es-ES" sz="2800" b="1" dirty="0" err="1"/>
              <a:t>Caption</a:t>
            </a:r>
            <a:r>
              <a:rPr lang="es-ES" sz="2800" dirty="0"/>
              <a:t>. (Esta opción añadirá subtítulos de manera automática a cualquier tipo de contenido multimedia en vídeo o audio sin necesidad de conexión a Internet).</a:t>
            </a:r>
          </a:p>
          <a:p>
            <a:pPr>
              <a:buFont typeface="Arial" panose="020B0604020202020204" pitchFamily="34" charset="0"/>
              <a:buChar char="•"/>
            </a:pPr>
            <a:r>
              <a:rPr lang="es-ES" sz="2800" dirty="0"/>
              <a:t>Introducción de una nueva función llamada </a:t>
            </a:r>
            <a:r>
              <a:rPr lang="es-ES" sz="2800" b="1" dirty="0" err="1"/>
              <a:t>Bubbles</a:t>
            </a:r>
            <a:r>
              <a:rPr lang="es-ES" sz="2800" dirty="0"/>
              <a:t>. (Integrada dentro del sistema de notificación, estas </a:t>
            </a:r>
            <a:r>
              <a:rPr lang="es-ES" sz="2800" dirty="0" err="1"/>
              <a:t>bubbles</a:t>
            </a:r>
            <a:r>
              <a:rPr lang="es-ES" sz="2800" dirty="0"/>
              <a:t> o burbujas, esencialmente, flotan sobre otro contenido en la pantalla, permitiendo al usuario hacer cosas rápida y fácilmente, como por ejemplo, responder a mensajes).</a:t>
            </a:r>
          </a:p>
          <a:p>
            <a:pPr>
              <a:buFont typeface="Arial" panose="020B0604020202020204" pitchFamily="34" charset="0"/>
              <a:buChar char="•"/>
            </a:pPr>
            <a:r>
              <a:rPr lang="es-ES" sz="2800" dirty="0"/>
              <a:t>Control por intensidad de presión en pantalla. (Permite detectar la intensidad con la que el usuario presiona la pantalla del dispositivo).</a:t>
            </a:r>
          </a:p>
          <a:p>
            <a:pPr>
              <a:buFont typeface="Arial" panose="020B0604020202020204" pitchFamily="34" charset="0"/>
              <a:buChar char="•"/>
            </a:pPr>
            <a:r>
              <a:rPr lang="es-ES" sz="2800" dirty="0"/>
              <a:t>Compartir la contraseña de una red </a:t>
            </a:r>
            <a:r>
              <a:rPr lang="es-ES" sz="2800" dirty="0" err="1"/>
              <a:t>WiFi</a:t>
            </a:r>
            <a:r>
              <a:rPr lang="es-ES" sz="2800" dirty="0"/>
              <a:t> a la que esté conectado el dispositivo mediante </a:t>
            </a:r>
            <a:r>
              <a:rPr lang="es-ES" sz="2800" b="1" dirty="0"/>
              <a:t>código QR</a:t>
            </a:r>
            <a:r>
              <a:rPr lang="es-ES" sz="2800" dirty="0"/>
              <a:t>.</a:t>
            </a:r>
          </a:p>
          <a:p>
            <a:pPr>
              <a:buFont typeface="Arial" panose="020B0604020202020204" pitchFamily="34" charset="0"/>
              <a:buChar char="•"/>
            </a:pPr>
            <a:r>
              <a:rPr lang="es-ES" sz="2800" dirty="0"/>
              <a:t>Dos modos de rendimiento. (</a:t>
            </a:r>
            <a:r>
              <a:rPr lang="es-ES" sz="2800" b="1" dirty="0"/>
              <a:t>Alto Rendimiento</a:t>
            </a:r>
            <a:r>
              <a:rPr lang="es-ES" sz="2800" dirty="0"/>
              <a:t> priorizará la velocidad y </a:t>
            </a:r>
            <a:r>
              <a:rPr lang="es-ES" sz="2800" b="1" dirty="0"/>
              <a:t>Baja Latencia</a:t>
            </a:r>
            <a:r>
              <a:rPr lang="es-ES" sz="2800" dirty="0"/>
              <a:t> priorizará una latencia más baja ideal para videojuegos, y también para llamadas o videollamadas).</a:t>
            </a:r>
          </a:p>
          <a:p>
            <a:pPr>
              <a:buFont typeface="Arial" panose="020B0604020202020204" pitchFamily="34" charset="0"/>
              <a:buChar char="•"/>
            </a:pPr>
            <a:r>
              <a:rPr lang="es-ES" sz="2800" dirty="0"/>
              <a:t>Selección de colores en el tema.</a:t>
            </a:r>
          </a:p>
          <a:p>
            <a:pPr>
              <a:buFont typeface="Arial" panose="020B0604020202020204" pitchFamily="34" charset="0"/>
              <a:buChar char="•"/>
            </a:pPr>
            <a:r>
              <a:rPr lang="es-ES" sz="2800" dirty="0"/>
              <a:t>Soporte nativo de reconocimiento facial 3D.</a:t>
            </a:r>
          </a:p>
          <a:p>
            <a:pPr>
              <a:buFont typeface="Arial" panose="020B0604020202020204" pitchFamily="34" charset="0"/>
              <a:buChar char="•"/>
            </a:pPr>
            <a:r>
              <a:rPr lang="es-ES" sz="2800" dirty="0"/>
              <a:t>Gestión de permisos mejorada.</a:t>
            </a:r>
          </a:p>
          <a:p>
            <a:pPr>
              <a:buFont typeface="Arial" panose="020B0604020202020204" pitchFamily="34" charset="0"/>
              <a:buChar char="•"/>
            </a:pPr>
            <a:r>
              <a:rPr lang="es-ES" sz="2800" dirty="0"/>
              <a:t>Mayor velocidad y eficiencia en Google </a:t>
            </a:r>
            <a:r>
              <a:rPr lang="es-ES" sz="2800" dirty="0" err="1"/>
              <a:t>Assistant</a:t>
            </a:r>
            <a:r>
              <a:rPr lang="es-ES" sz="2800" dirty="0"/>
              <a:t>.</a:t>
            </a:r>
          </a:p>
          <a:p>
            <a:pPr>
              <a:buFont typeface="Arial" panose="020B0604020202020204" pitchFamily="34" charset="0"/>
              <a:buChar char="•"/>
            </a:pPr>
            <a:r>
              <a:rPr lang="es-ES" sz="2800" dirty="0"/>
              <a:t>Modo escritorio. (Permitirá replicar el contenido de la pantalla del teléfono inteligente en un monitor externo mediante interfaz propia).</a:t>
            </a:r>
          </a:p>
          <a:p>
            <a:pPr>
              <a:buFont typeface="Arial" panose="020B0604020202020204" pitchFamily="34" charset="0"/>
              <a:buChar char="•"/>
            </a:pPr>
            <a:r>
              <a:rPr lang="es-ES" sz="2800" dirty="0"/>
              <a:t>Google incorpora </a:t>
            </a:r>
            <a:r>
              <a:rPr lang="es-ES" sz="2800" b="1" dirty="0"/>
              <a:t>Pixel </a:t>
            </a:r>
            <a:r>
              <a:rPr lang="es-ES" sz="2800" b="1" dirty="0" err="1"/>
              <a:t>Themes</a:t>
            </a:r>
            <a:r>
              <a:rPr lang="es-ES" sz="2800" dirty="0"/>
              <a:t>. (Una aplicación que permite la personalización del aspecto de los iconos del sistema).</a:t>
            </a:r>
          </a:p>
          <a:p>
            <a:pPr>
              <a:buFont typeface="Arial" panose="020B0604020202020204" pitchFamily="34" charset="0"/>
              <a:buChar char="•"/>
            </a:pPr>
            <a:r>
              <a:rPr lang="es-ES" sz="2800" dirty="0"/>
              <a:t>Grabación en pantalla de forma nativa.</a:t>
            </a:r>
          </a:p>
          <a:p>
            <a:pPr>
              <a:buFont typeface="Arial" panose="020B0604020202020204" pitchFamily="34" charset="0"/>
              <a:buChar char="•"/>
            </a:pPr>
            <a:r>
              <a:rPr lang="es-ES" sz="2800" dirty="0"/>
              <a:t>Soporte para </a:t>
            </a:r>
            <a:r>
              <a:rPr lang="es-ES" sz="2800" dirty="0" err="1"/>
              <a:t>WiFi</a:t>
            </a:r>
            <a:r>
              <a:rPr lang="es-ES" sz="2800" dirty="0"/>
              <a:t> 6 y WPA3.</a:t>
            </a:r>
          </a:p>
          <a:p>
            <a:pPr>
              <a:buFont typeface="Arial" panose="020B0604020202020204" pitchFamily="34" charset="0"/>
              <a:buChar char="•"/>
            </a:pPr>
            <a:r>
              <a:rPr lang="es-ES" sz="2800" dirty="0"/>
              <a:t>Soporte para </a:t>
            </a:r>
            <a:r>
              <a:rPr lang="es-ES" sz="2800" b="1" dirty="0"/>
              <a:t>TLS 1.3</a:t>
            </a:r>
            <a:r>
              <a:rPr lang="es-ES" sz="2800" dirty="0"/>
              <a:t> que ofrece una mayor seguridad y carga las webs seguras hasta un 40% más rápido.</a:t>
            </a:r>
          </a:p>
          <a:p>
            <a:pPr>
              <a:buFont typeface="Arial" panose="020B0604020202020204" pitchFamily="34" charset="0"/>
              <a:buChar char="•"/>
            </a:pPr>
            <a:r>
              <a:rPr lang="es-ES" sz="2800" dirty="0"/>
              <a:t>Soporte para teléfonos plegables. (Algunas mejoras particulares vienen en la forma de cómo se redimensionan las aplicaciones, agregando soporte para el cambio de aplicaciones en múltiples pantallas).</a:t>
            </a:r>
          </a:p>
          <a:p>
            <a:pPr>
              <a:buFont typeface="Arial" panose="020B0604020202020204" pitchFamily="34" charset="0"/>
              <a:buChar char="•"/>
            </a:pPr>
            <a:r>
              <a:rPr lang="es-ES" sz="2800" dirty="0"/>
              <a:t>Soporte </a:t>
            </a:r>
            <a:r>
              <a:rPr lang="es-ES" sz="2800" b="1" dirty="0"/>
              <a:t>HDR10+</a:t>
            </a:r>
            <a:r>
              <a:rPr lang="es-ES" sz="2800" dirty="0"/>
              <a:t>.</a:t>
            </a:r>
          </a:p>
          <a:p>
            <a:pPr>
              <a:buFont typeface="Arial" panose="020B0604020202020204" pitchFamily="34" charset="0"/>
              <a:buChar char="•"/>
            </a:pPr>
            <a:r>
              <a:rPr lang="es-ES" sz="2800" dirty="0"/>
              <a:t>Mejoras en el soporte de códecs de audio y foto.</a:t>
            </a:r>
          </a:p>
          <a:p>
            <a:pPr>
              <a:buFont typeface="Arial" panose="020B0604020202020204" pitchFamily="34" charset="0"/>
              <a:buChar char="•"/>
            </a:pPr>
            <a:r>
              <a:rPr lang="es-ES" sz="2800" dirty="0"/>
              <a:t>Mejoras en Google Play </a:t>
            </a:r>
            <a:r>
              <a:rPr lang="es-ES" sz="2800" dirty="0" err="1"/>
              <a:t>Protect</a:t>
            </a:r>
            <a:r>
              <a:rPr lang="es-ES" sz="2800" dirty="0"/>
              <a:t>.</a:t>
            </a:r>
          </a:p>
          <a:p>
            <a:pPr>
              <a:buFont typeface="Arial" panose="020B0604020202020204" pitchFamily="34" charset="0"/>
              <a:buChar char="•"/>
            </a:pPr>
            <a:r>
              <a:rPr lang="es-ES" sz="2800" dirty="0"/>
              <a:t>Mejoras en la seguridad y privacidad del dispositivo.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73</a:t>
            </a:fld>
            <a:endParaRPr lang="es-ES_tradnl"/>
          </a:p>
        </p:txBody>
      </p:sp>
    </p:spTree>
    <p:extLst>
      <p:ext uri="{BB962C8B-B14F-4D97-AF65-F5344CB8AC3E}">
        <p14:creationId xmlns:p14="http://schemas.microsoft.com/office/powerpoint/2010/main" val="25277153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Modo oscuro en todo el sistema.</a:t>
            </a:r>
          </a:p>
          <a:p>
            <a:pPr>
              <a:buFont typeface="Arial" panose="020B0604020202020204" pitchFamily="34" charset="0"/>
              <a:buChar char="•"/>
            </a:pPr>
            <a:r>
              <a:rPr lang="es-ES" sz="2800" dirty="0"/>
              <a:t>Soporte para operar con banda de redes </a:t>
            </a:r>
            <a:r>
              <a:rPr lang="es-ES" sz="2800" b="1" dirty="0"/>
              <a:t>5G</a:t>
            </a:r>
            <a:r>
              <a:rPr lang="es-ES" sz="2800" dirty="0"/>
              <a:t>.</a:t>
            </a:r>
          </a:p>
          <a:p>
            <a:pPr>
              <a:buFont typeface="Arial" panose="020B0604020202020204" pitchFamily="34" charset="0"/>
              <a:buChar char="•"/>
            </a:pPr>
            <a:r>
              <a:rPr lang="es-ES" sz="2800" dirty="0"/>
              <a:t>Introducción de </a:t>
            </a:r>
            <a:r>
              <a:rPr lang="es-ES" sz="2800" b="1" dirty="0"/>
              <a:t>Focus </a:t>
            </a:r>
            <a:r>
              <a:rPr lang="es-ES" sz="2800" b="1" dirty="0" err="1"/>
              <a:t>Mode</a:t>
            </a:r>
            <a:r>
              <a:rPr lang="es-ES" sz="2800" dirty="0"/>
              <a:t>. (Digital </a:t>
            </a:r>
            <a:r>
              <a:rPr lang="es-ES" sz="2800" dirty="0" err="1"/>
              <a:t>Wellbeing</a:t>
            </a:r>
            <a:r>
              <a:rPr lang="es-ES" sz="2800" dirty="0"/>
              <a:t> se renueva con esta opción, un modo "no molestar" para establecer qué aplicaciones no deben distraer al usuario).</a:t>
            </a:r>
          </a:p>
          <a:p>
            <a:pPr>
              <a:buFont typeface="Arial" panose="020B0604020202020204" pitchFamily="34" charset="0"/>
              <a:buChar char="•"/>
            </a:pPr>
            <a:r>
              <a:rPr lang="es-ES" sz="2800" dirty="0"/>
              <a:t>Introducción de </a:t>
            </a:r>
            <a:r>
              <a:rPr lang="es-ES" sz="2800" b="1" dirty="0"/>
              <a:t>Live </a:t>
            </a:r>
            <a:r>
              <a:rPr lang="es-ES" sz="2800" b="1" dirty="0" err="1"/>
              <a:t>Caption</a:t>
            </a:r>
            <a:r>
              <a:rPr lang="es-ES" sz="2800" dirty="0"/>
              <a:t>. (Esta opción añadirá subtítulos de manera automática a cualquier tipo de contenido multimedia en vídeo o audio sin necesidad de conexión a Internet).</a:t>
            </a:r>
          </a:p>
          <a:p>
            <a:pPr>
              <a:buFont typeface="Arial" panose="020B0604020202020204" pitchFamily="34" charset="0"/>
              <a:buChar char="•"/>
            </a:pPr>
            <a:r>
              <a:rPr lang="es-ES" sz="2800" dirty="0"/>
              <a:t>Introducción de una nueva función llamada </a:t>
            </a:r>
            <a:r>
              <a:rPr lang="es-ES" sz="2800" b="1" dirty="0" err="1"/>
              <a:t>Bubbles</a:t>
            </a:r>
            <a:r>
              <a:rPr lang="es-ES" sz="2800" dirty="0"/>
              <a:t>. (Integrada dentro del sistema de notificación, estas </a:t>
            </a:r>
            <a:r>
              <a:rPr lang="es-ES" sz="2800" dirty="0" err="1"/>
              <a:t>bubbles</a:t>
            </a:r>
            <a:r>
              <a:rPr lang="es-ES" sz="2800" dirty="0"/>
              <a:t> o burbujas, esencialmente, flotan sobre otro contenido en la pantalla, permitiendo al usuario hacer cosas rápida y fácilmente, como por ejemplo, responder a mensajes).</a:t>
            </a:r>
          </a:p>
          <a:p>
            <a:pPr>
              <a:buFont typeface="Arial" panose="020B0604020202020204" pitchFamily="34" charset="0"/>
              <a:buChar char="•"/>
            </a:pPr>
            <a:r>
              <a:rPr lang="es-ES" sz="2800" dirty="0"/>
              <a:t>Control por intensidad de presión en pantalla. (Permite detectar la intensidad con la que el usuario presiona la pantalla del dispositivo).</a:t>
            </a:r>
          </a:p>
          <a:p>
            <a:pPr>
              <a:buFont typeface="Arial" panose="020B0604020202020204" pitchFamily="34" charset="0"/>
              <a:buChar char="•"/>
            </a:pPr>
            <a:r>
              <a:rPr lang="es-ES" sz="2800" dirty="0"/>
              <a:t>Compartir la contraseña de una red </a:t>
            </a:r>
            <a:r>
              <a:rPr lang="es-ES" sz="2800" dirty="0" err="1"/>
              <a:t>WiFi</a:t>
            </a:r>
            <a:r>
              <a:rPr lang="es-ES" sz="2800" dirty="0"/>
              <a:t> a la que esté conectado el dispositivo mediante </a:t>
            </a:r>
            <a:r>
              <a:rPr lang="es-ES" sz="2800" b="1" dirty="0"/>
              <a:t>código QR</a:t>
            </a:r>
            <a:r>
              <a:rPr lang="es-ES" sz="2800" dirty="0"/>
              <a:t>.</a:t>
            </a:r>
          </a:p>
          <a:p>
            <a:pPr>
              <a:buFont typeface="Arial" panose="020B0604020202020204" pitchFamily="34" charset="0"/>
              <a:buChar char="•"/>
            </a:pPr>
            <a:r>
              <a:rPr lang="es-ES" sz="2800" dirty="0"/>
              <a:t>Dos modos de rendimiento. (</a:t>
            </a:r>
            <a:r>
              <a:rPr lang="es-ES" sz="2800" b="1" dirty="0"/>
              <a:t>Alto Rendimiento</a:t>
            </a:r>
            <a:r>
              <a:rPr lang="es-ES" sz="2800" dirty="0"/>
              <a:t> priorizará la velocidad y </a:t>
            </a:r>
            <a:r>
              <a:rPr lang="es-ES" sz="2800" b="1" dirty="0"/>
              <a:t>Baja Latencia</a:t>
            </a:r>
            <a:r>
              <a:rPr lang="es-ES" sz="2800" dirty="0"/>
              <a:t> priorizará una latencia más baja ideal para videojuegos, y también para llamadas o videollamadas).</a:t>
            </a:r>
          </a:p>
          <a:p>
            <a:pPr>
              <a:buFont typeface="Arial" panose="020B0604020202020204" pitchFamily="34" charset="0"/>
              <a:buChar char="•"/>
            </a:pPr>
            <a:r>
              <a:rPr lang="es-ES" sz="2800" dirty="0"/>
              <a:t>Selección de colores en el tema.</a:t>
            </a:r>
          </a:p>
          <a:p>
            <a:pPr>
              <a:buFont typeface="Arial" panose="020B0604020202020204" pitchFamily="34" charset="0"/>
              <a:buChar char="•"/>
            </a:pPr>
            <a:r>
              <a:rPr lang="es-ES" sz="2800" dirty="0"/>
              <a:t>Soporte nativo de reconocimiento facial 3D.</a:t>
            </a:r>
          </a:p>
          <a:p>
            <a:pPr>
              <a:buFont typeface="Arial" panose="020B0604020202020204" pitchFamily="34" charset="0"/>
              <a:buChar char="•"/>
            </a:pPr>
            <a:r>
              <a:rPr lang="es-ES" sz="2800" dirty="0"/>
              <a:t>Gestión de permisos mejorada.</a:t>
            </a:r>
          </a:p>
          <a:p>
            <a:pPr>
              <a:buFont typeface="Arial" panose="020B0604020202020204" pitchFamily="34" charset="0"/>
              <a:buChar char="•"/>
            </a:pPr>
            <a:r>
              <a:rPr lang="es-ES" sz="2800" dirty="0"/>
              <a:t>Mayor velocidad y eficiencia en Google </a:t>
            </a:r>
            <a:r>
              <a:rPr lang="es-ES" sz="2800" dirty="0" err="1"/>
              <a:t>Assistant</a:t>
            </a:r>
            <a:r>
              <a:rPr lang="es-ES" sz="2800" dirty="0"/>
              <a:t>.</a:t>
            </a:r>
          </a:p>
          <a:p>
            <a:pPr>
              <a:buFont typeface="Arial" panose="020B0604020202020204" pitchFamily="34" charset="0"/>
              <a:buChar char="•"/>
            </a:pPr>
            <a:r>
              <a:rPr lang="es-ES" sz="2800" dirty="0"/>
              <a:t>Modo escritorio. (Permitirá replicar el contenido de la pantalla del teléfono inteligente en un monitor externo mediante interfaz propia).</a:t>
            </a:r>
          </a:p>
          <a:p>
            <a:pPr>
              <a:buFont typeface="Arial" panose="020B0604020202020204" pitchFamily="34" charset="0"/>
              <a:buChar char="•"/>
            </a:pPr>
            <a:r>
              <a:rPr lang="es-ES" sz="2800" dirty="0"/>
              <a:t>Google incorpora </a:t>
            </a:r>
            <a:r>
              <a:rPr lang="es-ES" sz="2800" b="1" dirty="0"/>
              <a:t>Pixel </a:t>
            </a:r>
            <a:r>
              <a:rPr lang="es-ES" sz="2800" b="1" dirty="0" err="1"/>
              <a:t>Themes</a:t>
            </a:r>
            <a:r>
              <a:rPr lang="es-ES" sz="2800" dirty="0"/>
              <a:t>. (Una aplicación que permite la personalización del aspecto de los iconos del sistema).</a:t>
            </a:r>
          </a:p>
          <a:p>
            <a:pPr>
              <a:buFont typeface="Arial" panose="020B0604020202020204" pitchFamily="34" charset="0"/>
              <a:buChar char="•"/>
            </a:pPr>
            <a:r>
              <a:rPr lang="es-ES" sz="2800" dirty="0"/>
              <a:t>Grabación en pantalla de forma nativa.</a:t>
            </a:r>
          </a:p>
          <a:p>
            <a:pPr>
              <a:buFont typeface="Arial" panose="020B0604020202020204" pitchFamily="34" charset="0"/>
              <a:buChar char="•"/>
            </a:pPr>
            <a:r>
              <a:rPr lang="es-ES" sz="2800" dirty="0"/>
              <a:t>Soporte para </a:t>
            </a:r>
            <a:r>
              <a:rPr lang="es-ES" sz="2800" dirty="0" err="1"/>
              <a:t>WiFi</a:t>
            </a:r>
            <a:r>
              <a:rPr lang="es-ES" sz="2800" dirty="0"/>
              <a:t> 6 y WPA3.</a:t>
            </a:r>
          </a:p>
          <a:p>
            <a:pPr>
              <a:buFont typeface="Arial" panose="020B0604020202020204" pitchFamily="34" charset="0"/>
              <a:buChar char="•"/>
            </a:pPr>
            <a:r>
              <a:rPr lang="es-ES" sz="2800" dirty="0"/>
              <a:t>Soporte para </a:t>
            </a:r>
            <a:r>
              <a:rPr lang="es-ES" sz="2800" b="1" dirty="0"/>
              <a:t>TLS 1.3</a:t>
            </a:r>
            <a:r>
              <a:rPr lang="es-ES" sz="2800" dirty="0"/>
              <a:t> que ofrece una mayor seguridad y carga las webs seguras hasta un 40% más rápido.</a:t>
            </a:r>
          </a:p>
          <a:p>
            <a:pPr>
              <a:buFont typeface="Arial" panose="020B0604020202020204" pitchFamily="34" charset="0"/>
              <a:buChar char="•"/>
            </a:pPr>
            <a:r>
              <a:rPr lang="es-ES" sz="2800" dirty="0"/>
              <a:t>Soporte para teléfonos plegables. (Algunas mejoras particulares vienen en la forma de cómo se redimensionan las aplicaciones, agregando soporte para el cambio de aplicaciones en múltiples pantallas).</a:t>
            </a:r>
          </a:p>
          <a:p>
            <a:pPr>
              <a:buFont typeface="Arial" panose="020B0604020202020204" pitchFamily="34" charset="0"/>
              <a:buChar char="•"/>
            </a:pPr>
            <a:r>
              <a:rPr lang="es-ES" sz="2800" dirty="0"/>
              <a:t>Soporte </a:t>
            </a:r>
            <a:r>
              <a:rPr lang="es-ES" sz="2800" b="1" dirty="0"/>
              <a:t>HDR10+</a:t>
            </a:r>
            <a:r>
              <a:rPr lang="es-ES" sz="2800" dirty="0"/>
              <a:t>.</a:t>
            </a:r>
          </a:p>
          <a:p>
            <a:pPr>
              <a:buFont typeface="Arial" panose="020B0604020202020204" pitchFamily="34" charset="0"/>
              <a:buChar char="•"/>
            </a:pPr>
            <a:r>
              <a:rPr lang="es-ES" sz="2800" dirty="0"/>
              <a:t>Mejoras en el soporte de códecs de audio y foto.</a:t>
            </a:r>
          </a:p>
          <a:p>
            <a:pPr>
              <a:buFont typeface="Arial" panose="020B0604020202020204" pitchFamily="34" charset="0"/>
              <a:buChar char="•"/>
            </a:pPr>
            <a:r>
              <a:rPr lang="es-ES" sz="2800" dirty="0"/>
              <a:t>Mejoras en Google Play </a:t>
            </a:r>
            <a:r>
              <a:rPr lang="es-ES" sz="2800" dirty="0" err="1"/>
              <a:t>Protect</a:t>
            </a:r>
            <a:r>
              <a:rPr lang="es-ES" sz="2800" dirty="0"/>
              <a:t>.</a:t>
            </a:r>
          </a:p>
          <a:p>
            <a:pPr>
              <a:buFont typeface="Arial" panose="020B0604020202020204" pitchFamily="34" charset="0"/>
              <a:buChar char="•"/>
            </a:pPr>
            <a:r>
              <a:rPr lang="es-ES" sz="2800" dirty="0"/>
              <a:t>Mejoras en la seguridad y privacidad del dispositivo.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74</a:t>
            </a:fld>
            <a:endParaRPr lang="es-ES_tradnl"/>
          </a:p>
        </p:txBody>
      </p:sp>
    </p:spTree>
    <p:extLst>
      <p:ext uri="{BB962C8B-B14F-4D97-AF65-F5344CB8AC3E}">
        <p14:creationId xmlns:p14="http://schemas.microsoft.com/office/powerpoint/2010/main" val="35531020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Burbujas flotantes para notificaciones. (Los avisos serán más visuales e intuitivos para el usuario, de tal manera que se podrá acceder a ellos de forma más sencilla).</a:t>
            </a:r>
          </a:p>
          <a:p>
            <a:pPr>
              <a:buFont typeface="Arial" panose="020B0604020202020204" pitchFamily="34" charset="0"/>
              <a:buChar char="•"/>
            </a:pPr>
            <a:r>
              <a:rPr lang="es-ES" sz="2800" dirty="0"/>
              <a:t>Introducción de la función </a:t>
            </a:r>
            <a:r>
              <a:rPr lang="es-ES" sz="2800" b="1" dirty="0" err="1"/>
              <a:t>Nearby</a:t>
            </a:r>
            <a:r>
              <a:rPr lang="es-ES" sz="2800" b="1" dirty="0"/>
              <a:t> </a:t>
            </a:r>
            <a:r>
              <a:rPr lang="es-ES" sz="2800" b="1" dirty="0" err="1"/>
              <a:t>Sharing</a:t>
            </a:r>
            <a:r>
              <a:rPr lang="es-ES" sz="2800" dirty="0"/>
              <a:t>, anteriormente conocida como </a:t>
            </a:r>
            <a:r>
              <a:rPr lang="es-ES" sz="2800" dirty="0" err="1"/>
              <a:t>Fast</a:t>
            </a:r>
            <a:r>
              <a:rPr lang="es-ES" sz="2800" dirty="0"/>
              <a:t> </a:t>
            </a:r>
            <a:r>
              <a:rPr lang="es-ES" sz="2800" dirty="0" err="1"/>
              <a:t>Sharing</a:t>
            </a:r>
            <a:r>
              <a:rPr lang="es-ES" sz="2800" dirty="0"/>
              <a:t>. (Será posible enviar todo tipo de contenido entre dispositivos sin utilizar conexión a Internet, igual que la tecnología </a:t>
            </a:r>
            <a:r>
              <a:rPr lang="es-ES" sz="2800" dirty="0" err="1"/>
              <a:t>AirDrop</a:t>
            </a:r>
            <a:r>
              <a:rPr lang="es-ES" sz="2800" dirty="0"/>
              <a:t> en dispositivos Apple).</a:t>
            </a:r>
          </a:p>
          <a:p>
            <a:pPr>
              <a:buFont typeface="Arial" panose="020B0604020202020204" pitchFamily="34" charset="0"/>
              <a:buChar char="•"/>
            </a:pPr>
            <a:r>
              <a:rPr lang="es-ES" sz="2800" dirty="0"/>
              <a:t>Acceso al reproductor de música a través de los ajustes rápidos.</a:t>
            </a:r>
          </a:p>
          <a:p>
            <a:pPr>
              <a:buFont typeface="Arial" panose="020B0604020202020204" pitchFamily="34" charset="0"/>
              <a:buChar char="•"/>
            </a:pPr>
            <a:r>
              <a:rPr lang="es-ES" sz="2800" dirty="0"/>
              <a:t>El modo oscuro agrega una nueva opción por la que será posible activarlo o desactivarlo según la hora del día.</a:t>
            </a:r>
          </a:p>
          <a:p>
            <a:pPr>
              <a:buFont typeface="Arial" panose="020B0604020202020204" pitchFamily="34" charset="0"/>
              <a:buChar char="•"/>
            </a:pPr>
            <a:r>
              <a:rPr lang="es-ES" sz="2800" dirty="0"/>
              <a:t>El modo Bluetooth permanecerá encendido cuando se active el modo avión. (Esto facilitará que los usuarios puedan conectar rápidamente auriculares inalámbricos u otros dispositivos Bluetooth durante el vuelo).</a:t>
            </a:r>
          </a:p>
          <a:p>
            <a:pPr>
              <a:buFont typeface="Arial" panose="020B0604020202020204" pitchFamily="34" charset="0"/>
              <a:buChar char="•"/>
            </a:pPr>
            <a:r>
              <a:rPr lang="es-ES" sz="2800" dirty="0"/>
              <a:t>Nuevos emojis.</a:t>
            </a:r>
          </a:p>
          <a:p>
            <a:pPr>
              <a:buFont typeface="Arial" panose="020B0604020202020204" pitchFamily="34" charset="0"/>
              <a:buChar char="•"/>
            </a:pPr>
            <a:r>
              <a:rPr lang="es-ES" sz="2800" dirty="0"/>
              <a:t>Rediseño de iconos de la interfaz.</a:t>
            </a:r>
          </a:p>
          <a:p>
            <a:pPr>
              <a:buFont typeface="Arial" panose="020B0604020202020204" pitchFamily="34" charset="0"/>
              <a:buChar char="•"/>
            </a:pPr>
            <a:r>
              <a:rPr lang="es-ES" sz="2800" dirty="0"/>
              <a:t>Nuevo menú de apagado. (Será posible escoger qué opciones deben aparecer en el menú).</a:t>
            </a:r>
          </a:p>
          <a:p>
            <a:pPr>
              <a:buFont typeface="Arial" panose="020B0604020202020204" pitchFamily="34" charset="0"/>
              <a:buChar char="•"/>
            </a:pPr>
            <a:r>
              <a:rPr lang="es-ES" sz="2800" dirty="0"/>
              <a:t>Se mostrarán sugerencias de aplicaciones en la interfaz, las cuales serán seleccionadas por Android dependiendo de las rutinas y gustos personales del usuario.</a:t>
            </a:r>
          </a:p>
          <a:p>
            <a:pPr>
              <a:buFont typeface="Arial" panose="020B0604020202020204" pitchFamily="34" charset="0"/>
              <a:buChar char="•"/>
            </a:pPr>
            <a:r>
              <a:rPr lang="es-ES" sz="2800" dirty="0"/>
              <a:t>Integración de nuevo centro de control de electrodomésticos conectados. (Se podrá controlar cualquier aparato electrónico conectado a la red de casa desde un acceso directo de la nueva interfaz).</a:t>
            </a:r>
          </a:p>
          <a:p>
            <a:pPr>
              <a:buFont typeface="Arial" panose="020B0604020202020204" pitchFamily="34" charset="0"/>
              <a:buChar char="•"/>
            </a:pPr>
            <a:r>
              <a:rPr lang="es-ES" sz="2800" dirty="0"/>
              <a:t>Mejoras de conectividad y experiencia en el uso de redes 5G.</a:t>
            </a:r>
          </a:p>
          <a:p>
            <a:pPr>
              <a:buFont typeface="Arial" panose="020B0604020202020204" pitchFamily="34" charset="0"/>
              <a:buChar char="•"/>
            </a:pPr>
            <a:r>
              <a:rPr lang="es-ES" sz="2800" dirty="0"/>
              <a:t>Soporte para ángulo de pantalla en móviles plegables.</a:t>
            </a:r>
          </a:p>
          <a:p>
            <a:pPr>
              <a:buFont typeface="Arial" panose="020B0604020202020204" pitchFamily="34" charset="0"/>
              <a:buChar char="•"/>
            </a:pPr>
            <a:r>
              <a:rPr lang="es-ES" sz="2800" dirty="0"/>
              <a:t>API de detección de llamadas spam.</a:t>
            </a:r>
          </a:p>
          <a:p>
            <a:pPr>
              <a:buFont typeface="Arial" panose="020B0604020202020204" pitchFamily="34" charset="0"/>
              <a:buChar char="•"/>
            </a:pPr>
            <a:r>
              <a:rPr lang="es-ES" sz="2800" dirty="0"/>
              <a:t>Soporte nativo de grabación de pantalla.</a:t>
            </a:r>
          </a:p>
          <a:p>
            <a:pPr>
              <a:buFont typeface="Arial" panose="020B0604020202020204" pitchFamily="34" charset="0"/>
              <a:buChar char="•"/>
            </a:pPr>
            <a:r>
              <a:rPr lang="es-ES" sz="2800" dirty="0"/>
              <a:t>Se agrega la opción para aumentar la sensibilidad táctil del dispositivo en el menú de configuración. (Será útil para los usuarios que utilizan protectores de pantalla en los dispositivos móviles).</a:t>
            </a:r>
          </a:p>
          <a:p>
            <a:pPr>
              <a:buFont typeface="Arial" panose="020B0604020202020204" pitchFamily="34" charset="0"/>
              <a:buChar char="•"/>
            </a:pPr>
            <a:r>
              <a:rPr lang="es-ES" sz="2800" dirty="0"/>
              <a:t>Modo </a:t>
            </a:r>
            <a:r>
              <a:rPr lang="es-ES" sz="2800" b="1" dirty="0" err="1">
                <a:hlinkClick r:id="rId3" tooltip="Picture-in-Picture"/>
              </a:rPr>
              <a:t>PiP</a:t>
            </a:r>
            <a:r>
              <a:rPr lang="es-ES" sz="2800" dirty="0"/>
              <a:t> ajustable. (Esta nueva herramienta consiste en poder ajustar el tamaño de los vídeos que se reproducen en el fondo de aplicaciones como Facebook, Twitter, Instagram o WhatsApp, de tal manera que se podrá disfrutar de contenido multimedia con una mejor resolución mientras se navega en otras páginas o apps).</a:t>
            </a:r>
          </a:p>
          <a:p>
            <a:pPr>
              <a:buFont typeface="Arial" panose="020B0604020202020204" pitchFamily="34" charset="0"/>
              <a:buChar char="•"/>
            </a:pPr>
            <a:r>
              <a:rPr lang="es-ES" sz="2800" dirty="0"/>
              <a:t>Mejoras para cámaras, incluyendo un soporte nativo para fotos con </a:t>
            </a:r>
            <a:r>
              <a:rPr lang="es-ES" sz="2800" b="1" dirty="0"/>
              <a:t>formato HEIF de alta eficiencia</a:t>
            </a:r>
            <a:r>
              <a:rPr lang="es-ES" sz="2800" dirty="0"/>
              <a:t>.</a:t>
            </a:r>
          </a:p>
          <a:p>
            <a:pPr>
              <a:buFont typeface="Arial" panose="020B0604020202020204" pitchFamily="34" charset="0"/>
              <a:buChar char="•"/>
            </a:pPr>
            <a:r>
              <a:rPr lang="es-ES" sz="2800" dirty="0"/>
              <a:t>Se podrá silenciar notificaciones de algunas apps que suelen ocupar espacio en la pantalla y no se pueden eliminar.</a:t>
            </a:r>
          </a:p>
          <a:p>
            <a:pPr>
              <a:buFont typeface="Arial" panose="020B0604020202020204" pitchFamily="34" charset="0"/>
              <a:buChar char="•"/>
            </a:pPr>
            <a:r>
              <a:rPr lang="es-ES" sz="2800" dirty="0"/>
              <a:t>Mejoras en el Asistente de Google con la voz. (El sistema podrá leer lo que se muestra en pantalla sin etiquetar apps o acciones, por lo que bastará que el usuario mencione en voz alta una app o la acción para que el sistema responda a sus acciones).</a:t>
            </a:r>
          </a:p>
          <a:p>
            <a:pPr>
              <a:buFont typeface="Arial" panose="020B0604020202020204" pitchFamily="34" charset="0"/>
              <a:buChar char="•"/>
            </a:pPr>
            <a:r>
              <a:rPr lang="es-ES" sz="2800" dirty="0"/>
              <a:t>Conexión inalámbrica para Android Auto.</a:t>
            </a:r>
          </a:p>
          <a:p>
            <a:pPr>
              <a:buFont typeface="Arial" panose="020B0604020202020204" pitchFamily="34" charset="0"/>
              <a:buChar char="•"/>
            </a:pPr>
            <a:r>
              <a:rPr lang="es-ES" sz="2800" dirty="0"/>
              <a:t>Mejoras en la privacidad y seguridad del dispositivo.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75</a:t>
            </a:fld>
            <a:endParaRPr lang="es-ES_tradnl"/>
          </a:p>
        </p:txBody>
      </p:sp>
    </p:spTree>
    <p:extLst>
      <p:ext uri="{BB962C8B-B14F-4D97-AF65-F5344CB8AC3E}">
        <p14:creationId xmlns:p14="http://schemas.microsoft.com/office/powerpoint/2010/main" val="7107963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Burbujas flotantes para notificaciones. (Los avisos serán más visuales e intuitivos para el usuario, de tal manera que se podrá acceder a ellos de forma más sencilla).</a:t>
            </a:r>
          </a:p>
          <a:p>
            <a:pPr>
              <a:buFont typeface="Arial" panose="020B0604020202020204" pitchFamily="34" charset="0"/>
              <a:buChar char="•"/>
            </a:pPr>
            <a:r>
              <a:rPr lang="es-ES" sz="2800" dirty="0"/>
              <a:t>Introducción de la función </a:t>
            </a:r>
            <a:r>
              <a:rPr lang="es-ES" sz="2800" b="1" dirty="0" err="1"/>
              <a:t>Nearby</a:t>
            </a:r>
            <a:r>
              <a:rPr lang="es-ES" sz="2800" b="1" dirty="0"/>
              <a:t> </a:t>
            </a:r>
            <a:r>
              <a:rPr lang="es-ES" sz="2800" b="1" dirty="0" err="1"/>
              <a:t>Sharing</a:t>
            </a:r>
            <a:r>
              <a:rPr lang="es-ES" sz="2800" dirty="0"/>
              <a:t>, anteriormente conocida como </a:t>
            </a:r>
            <a:r>
              <a:rPr lang="es-ES" sz="2800" dirty="0" err="1"/>
              <a:t>Fast</a:t>
            </a:r>
            <a:r>
              <a:rPr lang="es-ES" sz="2800" dirty="0"/>
              <a:t> </a:t>
            </a:r>
            <a:r>
              <a:rPr lang="es-ES" sz="2800" dirty="0" err="1"/>
              <a:t>Sharing</a:t>
            </a:r>
            <a:r>
              <a:rPr lang="es-ES" sz="2800" dirty="0"/>
              <a:t>. (Será posible enviar todo tipo de contenido entre dispositivos sin utilizar conexión a Internet, igual que la tecnología </a:t>
            </a:r>
            <a:r>
              <a:rPr lang="es-ES" sz="2800" dirty="0" err="1"/>
              <a:t>AirDrop</a:t>
            </a:r>
            <a:r>
              <a:rPr lang="es-ES" sz="2800" dirty="0"/>
              <a:t> en dispositivos Apple).</a:t>
            </a:r>
          </a:p>
          <a:p>
            <a:pPr>
              <a:buFont typeface="Arial" panose="020B0604020202020204" pitchFamily="34" charset="0"/>
              <a:buChar char="•"/>
            </a:pPr>
            <a:r>
              <a:rPr lang="es-ES" sz="2800" dirty="0"/>
              <a:t>Acceso al reproductor de música a través de los ajustes rápidos.</a:t>
            </a:r>
          </a:p>
          <a:p>
            <a:pPr>
              <a:buFont typeface="Arial" panose="020B0604020202020204" pitchFamily="34" charset="0"/>
              <a:buChar char="•"/>
            </a:pPr>
            <a:r>
              <a:rPr lang="es-ES" sz="2800" dirty="0"/>
              <a:t>El modo oscuro agrega una nueva opción por la que será posible activarlo o desactivarlo según la hora del día.</a:t>
            </a:r>
          </a:p>
          <a:p>
            <a:pPr>
              <a:buFont typeface="Arial" panose="020B0604020202020204" pitchFamily="34" charset="0"/>
              <a:buChar char="•"/>
            </a:pPr>
            <a:r>
              <a:rPr lang="es-ES" sz="2800" dirty="0"/>
              <a:t>El modo Bluetooth permanecerá encendido cuando se active el modo avión. (Esto facilitará que los usuarios puedan conectar rápidamente auriculares inalámbricos u otros dispositivos Bluetooth durante el vuelo).</a:t>
            </a:r>
          </a:p>
          <a:p>
            <a:pPr>
              <a:buFont typeface="Arial" panose="020B0604020202020204" pitchFamily="34" charset="0"/>
              <a:buChar char="•"/>
            </a:pPr>
            <a:r>
              <a:rPr lang="es-ES" sz="2800" dirty="0"/>
              <a:t>Nuevos emojis.</a:t>
            </a:r>
          </a:p>
          <a:p>
            <a:pPr>
              <a:buFont typeface="Arial" panose="020B0604020202020204" pitchFamily="34" charset="0"/>
              <a:buChar char="•"/>
            </a:pPr>
            <a:r>
              <a:rPr lang="es-ES" sz="2800" dirty="0"/>
              <a:t>Rediseño de iconos de la interfaz.</a:t>
            </a:r>
          </a:p>
          <a:p>
            <a:pPr>
              <a:buFont typeface="Arial" panose="020B0604020202020204" pitchFamily="34" charset="0"/>
              <a:buChar char="•"/>
            </a:pPr>
            <a:r>
              <a:rPr lang="es-ES" sz="2800" dirty="0"/>
              <a:t>Nuevo menú de apagado. (Será posible escoger qué opciones deben aparecer en el menú).</a:t>
            </a:r>
          </a:p>
          <a:p>
            <a:pPr>
              <a:buFont typeface="Arial" panose="020B0604020202020204" pitchFamily="34" charset="0"/>
              <a:buChar char="•"/>
            </a:pPr>
            <a:r>
              <a:rPr lang="es-ES" sz="2800" dirty="0"/>
              <a:t>Se mostrarán sugerencias de aplicaciones en la interfaz, las cuales serán seleccionadas por Android dependiendo de las rutinas y gustos personales del usuario.</a:t>
            </a:r>
          </a:p>
          <a:p>
            <a:pPr>
              <a:buFont typeface="Arial" panose="020B0604020202020204" pitchFamily="34" charset="0"/>
              <a:buChar char="•"/>
            </a:pPr>
            <a:r>
              <a:rPr lang="es-ES" sz="2800" dirty="0"/>
              <a:t>Integración de nuevo centro de control de electrodomésticos conectados. (Se podrá controlar cualquier aparato electrónico conectado a la red de casa desde un acceso directo de la nueva interfaz).</a:t>
            </a:r>
          </a:p>
          <a:p>
            <a:pPr>
              <a:buFont typeface="Arial" panose="020B0604020202020204" pitchFamily="34" charset="0"/>
              <a:buChar char="•"/>
            </a:pPr>
            <a:r>
              <a:rPr lang="es-ES" sz="2800" dirty="0"/>
              <a:t>Mejoras de conectividad y experiencia en el uso de redes 5G.</a:t>
            </a:r>
          </a:p>
          <a:p>
            <a:pPr>
              <a:buFont typeface="Arial" panose="020B0604020202020204" pitchFamily="34" charset="0"/>
              <a:buChar char="•"/>
            </a:pPr>
            <a:r>
              <a:rPr lang="es-ES" sz="2800" dirty="0"/>
              <a:t>Soporte para ángulo de pantalla en móviles plegables.</a:t>
            </a:r>
          </a:p>
          <a:p>
            <a:pPr>
              <a:buFont typeface="Arial" panose="020B0604020202020204" pitchFamily="34" charset="0"/>
              <a:buChar char="•"/>
            </a:pPr>
            <a:r>
              <a:rPr lang="es-ES" sz="2800" dirty="0"/>
              <a:t>API de detección de llamadas spam.</a:t>
            </a:r>
          </a:p>
          <a:p>
            <a:pPr>
              <a:buFont typeface="Arial" panose="020B0604020202020204" pitchFamily="34" charset="0"/>
              <a:buChar char="•"/>
            </a:pPr>
            <a:r>
              <a:rPr lang="es-ES" sz="2800" dirty="0"/>
              <a:t>Soporte nativo de grabación de pantalla.</a:t>
            </a:r>
          </a:p>
          <a:p>
            <a:pPr>
              <a:buFont typeface="Arial" panose="020B0604020202020204" pitchFamily="34" charset="0"/>
              <a:buChar char="•"/>
            </a:pPr>
            <a:r>
              <a:rPr lang="es-ES" sz="2800" dirty="0"/>
              <a:t>Se agrega la opción para aumentar la sensibilidad táctil del dispositivo en el menú de configuración. (Será útil para los usuarios que utilizan protectores de pantalla en los dispositivos móviles).</a:t>
            </a:r>
          </a:p>
          <a:p>
            <a:pPr>
              <a:buFont typeface="Arial" panose="020B0604020202020204" pitchFamily="34" charset="0"/>
              <a:buChar char="•"/>
            </a:pPr>
            <a:r>
              <a:rPr lang="es-ES" sz="2800" dirty="0"/>
              <a:t>Modo </a:t>
            </a:r>
            <a:r>
              <a:rPr lang="es-ES" sz="2800" b="1" dirty="0" err="1">
                <a:hlinkClick r:id="rId3" tooltip="Picture-in-Picture"/>
              </a:rPr>
              <a:t>PiP</a:t>
            </a:r>
            <a:r>
              <a:rPr lang="es-ES" sz="2800" dirty="0"/>
              <a:t> ajustable. (Esta nueva herramienta consiste en poder ajustar el tamaño de los vídeos que se reproducen en el fondo de aplicaciones como Facebook, Twitter, Instagram o WhatsApp, de tal manera que se podrá disfrutar de contenido multimedia con una mejor resolución mientras se navega en otras páginas o apps).</a:t>
            </a:r>
          </a:p>
          <a:p>
            <a:pPr>
              <a:buFont typeface="Arial" panose="020B0604020202020204" pitchFamily="34" charset="0"/>
              <a:buChar char="•"/>
            </a:pPr>
            <a:r>
              <a:rPr lang="es-ES" sz="2800" dirty="0"/>
              <a:t>Mejoras para cámaras, incluyendo un soporte nativo para fotos con </a:t>
            </a:r>
            <a:r>
              <a:rPr lang="es-ES" sz="2800" b="1" dirty="0"/>
              <a:t>formato HEIF de alta eficiencia</a:t>
            </a:r>
            <a:r>
              <a:rPr lang="es-ES" sz="2800" dirty="0"/>
              <a:t>.</a:t>
            </a:r>
          </a:p>
          <a:p>
            <a:pPr>
              <a:buFont typeface="Arial" panose="020B0604020202020204" pitchFamily="34" charset="0"/>
              <a:buChar char="•"/>
            </a:pPr>
            <a:r>
              <a:rPr lang="es-ES" sz="2800" dirty="0"/>
              <a:t>Se podrá silenciar notificaciones de algunas apps que suelen ocupar espacio en la pantalla y no se pueden eliminar.</a:t>
            </a:r>
          </a:p>
          <a:p>
            <a:pPr>
              <a:buFont typeface="Arial" panose="020B0604020202020204" pitchFamily="34" charset="0"/>
              <a:buChar char="•"/>
            </a:pPr>
            <a:r>
              <a:rPr lang="es-ES" sz="2800" dirty="0"/>
              <a:t>Mejoras en el Asistente de Google con la voz. (El sistema podrá leer lo que se muestra en pantalla sin etiquetar apps o acciones, por lo que bastará que el usuario mencione en voz alta una app o la acción para que el sistema responda a sus acciones).</a:t>
            </a:r>
          </a:p>
          <a:p>
            <a:pPr>
              <a:buFont typeface="Arial" panose="020B0604020202020204" pitchFamily="34" charset="0"/>
              <a:buChar char="•"/>
            </a:pPr>
            <a:r>
              <a:rPr lang="es-ES" sz="2800" dirty="0"/>
              <a:t>Conexión inalámbrica para Android Auto.</a:t>
            </a:r>
          </a:p>
          <a:p>
            <a:pPr>
              <a:buFont typeface="Arial" panose="020B0604020202020204" pitchFamily="34" charset="0"/>
              <a:buChar char="•"/>
            </a:pPr>
            <a:r>
              <a:rPr lang="es-ES" sz="2800" dirty="0"/>
              <a:t>Mejoras en la privacidad y seguridad del dispositivo.</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76</a:t>
            </a:fld>
            <a:endParaRPr lang="es-ES_tradnl"/>
          </a:p>
        </p:txBody>
      </p:sp>
    </p:spTree>
    <p:extLst>
      <p:ext uri="{BB962C8B-B14F-4D97-AF65-F5344CB8AC3E}">
        <p14:creationId xmlns:p14="http://schemas.microsoft.com/office/powerpoint/2010/main" val="102419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s-ES" sz="2800" dirty="0"/>
              <a:t>El lenguaje de la UI del sistema, </a:t>
            </a:r>
            <a:r>
              <a:rPr lang="es-ES" sz="2800" i="1" dirty="0"/>
              <a:t>Material </a:t>
            </a:r>
            <a:r>
              <a:rPr lang="es-ES" sz="2800" i="1" dirty="0" err="1"/>
              <a:t>Design</a:t>
            </a:r>
            <a:r>
              <a:rPr lang="es-ES" sz="2800" dirty="0"/>
              <a:t> evoluciona a </a:t>
            </a:r>
            <a:r>
              <a:rPr lang="es-ES" sz="2800" i="1" dirty="0"/>
              <a:t>Material </a:t>
            </a:r>
            <a:r>
              <a:rPr lang="es-ES" sz="2800" i="1" dirty="0" err="1"/>
              <a:t>You</a:t>
            </a:r>
            <a:r>
              <a:rPr lang="es-ES" sz="2800" dirty="0"/>
              <a:t> con nuevos colores de acento personalizables que se reflejan a lo largo del sistema, nuevos widgets de aspecto minimalista que adquieren los colores de acento, nuevos botones en el centro de control y en las notificaciones, nuevos controles para el volumen, nuevas animaciones del sistema, pantalla de bloqueo rediseñada entre muchos otros cambios visuales.</a:t>
            </a:r>
          </a:p>
          <a:p>
            <a:pPr>
              <a:buFont typeface="Arial" panose="020B0604020202020204" pitchFamily="34" charset="0"/>
              <a:buChar char="•"/>
            </a:pPr>
            <a:r>
              <a:rPr lang="es-ES" sz="2800" dirty="0"/>
              <a:t>Android 12 permitiría actualizar los emojis y fuentes del sistema desde Google Play</a:t>
            </a:r>
          </a:p>
          <a:p>
            <a:pPr>
              <a:buFont typeface="Arial" panose="020B0604020202020204" pitchFamily="34" charset="0"/>
              <a:buChar char="•"/>
            </a:pPr>
            <a:r>
              <a:rPr lang="es-ES" sz="2800" dirty="0"/>
              <a:t>Soporte del formato AVIF (compresión) para imágenes (más ligeras que los JPG).</a:t>
            </a:r>
          </a:p>
          <a:p>
            <a:pPr>
              <a:buFont typeface="Arial" panose="020B0604020202020204" pitchFamily="34" charset="0"/>
              <a:buChar char="•"/>
            </a:pPr>
            <a:r>
              <a:rPr lang="es-ES" sz="2800" dirty="0"/>
              <a:t>Nueva API para los gestos de navegación</a:t>
            </a:r>
          </a:p>
          <a:p>
            <a:pPr>
              <a:buFont typeface="Arial" panose="020B0604020202020204" pitchFamily="34" charset="0"/>
              <a:buChar char="•"/>
            </a:pPr>
            <a:r>
              <a:rPr lang="es-ES" sz="2800" dirty="0"/>
              <a:t>Corrección de errores e instalación de mejoras de apps más ágil gracias a la actualización de Android </a:t>
            </a:r>
            <a:r>
              <a:rPr lang="es-ES" sz="2800" dirty="0" err="1"/>
              <a:t>Runtime</a:t>
            </a:r>
            <a:r>
              <a:rPr lang="es-ES" sz="2800" dirty="0"/>
              <a:t> (ART) desde Google Play, para que las actualizaciones de seguridad, y otras mejoras lleguen más rápido.</a:t>
            </a:r>
          </a:p>
          <a:p>
            <a:pPr>
              <a:buFont typeface="Arial" panose="020B0604020202020204" pitchFamily="34" charset="0"/>
              <a:buChar char="•"/>
            </a:pPr>
            <a:r>
              <a:rPr lang="es-ES" sz="2800" dirty="0"/>
              <a:t>Nueva papelera de reciclaje (en Android 11 se implementó de manera oculta pero se espera que aparezca disponible al usuario)</a:t>
            </a:r>
          </a:p>
          <a:p>
            <a:pPr>
              <a:buFont typeface="Arial" panose="020B0604020202020204" pitchFamily="34" charset="0"/>
              <a:buChar char="•"/>
            </a:pPr>
            <a:r>
              <a:rPr lang="es-ES" sz="2800" dirty="0"/>
              <a:t>Android 12 estrena una sección dedicada a la privacidad donde el sistema irá informando de manera gráfica sobre el uso que hicieron las apps de los datos, también quedarán registrados los accesos a la cámara y al micrófono.</a:t>
            </a:r>
          </a:p>
          <a:p>
            <a:pPr>
              <a:buFont typeface="Arial" panose="020B0604020202020204" pitchFamily="34" charset="0"/>
              <a:buChar char="•"/>
            </a:pPr>
            <a:r>
              <a:rPr lang="es-ES" sz="2800" dirty="0"/>
              <a:t>Se implementa las capturas de pantalla con desplazamiento (en Android 11 no llegó a funcionar)</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77</a:t>
            </a:fld>
            <a:endParaRPr lang="es-ES_tradnl"/>
          </a:p>
        </p:txBody>
      </p:sp>
    </p:spTree>
    <p:extLst>
      <p:ext uri="{BB962C8B-B14F-4D97-AF65-F5344CB8AC3E}">
        <p14:creationId xmlns:p14="http://schemas.microsoft.com/office/powerpoint/2010/main" val="32923570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78</a:t>
            </a:fld>
            <a:endParaRPr lang="es-ES_tradnl"/>
          </a:p>
        </p:txBody>
      </p:sp>
    </p:spTree>
    <p:extLst>
      <p:ext uri="{BB962C8B-B14F-4D97-AF65-F5344CB8AC3E}">
        <p14:creationId xmlns:p14="http://schemas.microsoft.com/office/powerpoint/2010/main" val="36210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79</a:t>
            </a:fld>
            <a:endParaRPr lang="es-ES_tradnl"/>
          </a:p>
        </p:txBody>
      </p:sp>
    </p:spTree>
    <p:extLst>
      <p:ext uri="{BB962C8B-B14F-4D97-AF65-F5344CB8AC3E}">
        <p14:creationId xmlns:p14="http://schemas.microsoft.com/office/powerpoint/2010/main" val="55755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err="1"/>
              <a:t>Three</a:t>
            </a:r>
            <a:r>
              <a:rPr lang="es-ES" b="0" dirty="0"/>
              <a:t> in </a:t>
            </a:r>
            <a:r>
              <a:rPr lang="es-ES" b="0" dirty="0" err="1"/>
              <a:t>one</a:t>
            </a:r>
            <a:r>
              <a:rPr lang="es-ES" b="0" dirty="0"/>
              <a:t>:</a:t>
            </a:r>
          </a:p>
          <a:p>
            <a:r>
              <a:rPr lang="es-ES" b="0" dirty="0" err="1"/>
              <a:t>Widescreen</a:t>
            </a:r>
            <a:r>
              <a:rPr lang="es-ES" b="0" dirty="0"/>
              <a:t> iPod </a:t>
            </a:r>
            <a:r>
              <a:rPr lang="es-ES" b="0" dirty="0" err="1"/>
              <a:t>with</a:t>
            </a:r>
            <a:r>
              <a:rPr lang="es-ES" b="0" dirty="0"/>
              <a:t> </a:t>
            </a:r>
            <a:r>
              <a:rPr lang="es-ES" b="0" dirty="0" err="1"/>
              <a:t>touch</a:t>
            </a:r>
            <a:r>
              <a:rPr lang="es-ES" b="0" dirty="0"/>
              <a:t> </a:t>
            </a:r>
            <a:r>
              <a:rPr lang="es-ES" b="0" dirty="0" err="1"/>
              <a:t>controls</a:t>
            </a:r>
            <a:endParaRPr lang="es-ES" b="0" dirty="0"/>
          </a:p>
          <a:p>
            <a:r>
              <a:rPr lang="es-ES" b="0" dirty="0" err="1"/>
              <a:t>Revolutionary</a:t>
            </a:r>
            <a:r>
              <a:rPr lang="es-ES" b="0" dirty="0"/>
              <a:t> Mobile pone</a:t>
            </a:r>
          </a:p>
          <a:p>
            <a:r>
              <a:rPr lang="es-ES" b="0" dirty="0" err="1"/>
              <a:t>Breakthrough</a:t>
            </a:r>
            <a:r>
              <a:rPr lang="es-ES" b="0" dirty="0"/>
              <a:t> Internet </a:t>
            </a:r>
            <a:r>
              <a:rPr lang="es-ES" b="0" dirty="0" err="1"/>
              <a:t>Communication</a:t>
            </a:r>
            <a:r>
              <a:rPr lang="es-ES" b="0" dirty="0"/>
              <a:t> </a:t>
            </a:r>
            <a:r>
              <a:rPr lang="es-ES" b="0" dirty="0" err="1"/>
              <a:t>device</a:t>
            </a:r>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8</a:t>
            </a:fld>
            <a:endParaRPr lang="es-ES_tradnl"/>
          </a:p>
        </p:txBody>
      </p:sp>
    </p:spTree>
    <p:extLst>
      <p:ext uri="{BB962C8B-B14F-4D97-AF65-F5344CB8AC3E}">
        <p14:creationId xmlns:p14="http://schemas.microsoft.com/office/powerpoint/2010/main" val="16398245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80</a:t>
            </a:fld>
            <a:endParaRPr lang="es-ES_tradnl"/>
          </a:p>
        </p:txBody>
      </p:sp>
    </p:spTree>
    <p:extLst>
      <p:ext uri="{BB962C8B-B14F-4D97-AF65-F5344CB8AC3E}">
        <p14:creationId xmlns:p14="http://schemas.microsoft.com/office/powerpoint/2010/main" val="60367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err="1"/>
              <a:t>Three</a:t>
            </a:r>
            <a:r>
              <a:rPr lang="es-ES" b="0" dirty="0"/>
              <a:t> in </a:t>
            </a:r>
            <a:r>
              <a:rPr lang="es-ES" b="0" dirty="0" err="1"/>
              <a:t>one</a:t>
            </a:r>
            <a:r>
              <a:rPr lang="es-ES" b="0" dirty="0"/>
              <a:t>:</a:t>
            </a:r>
          </a:p>
          <a:p>
            <a:r>
              <a:rPr lang="es-ES" b="0" dirty="0" err="1"/>
              <a:t>Widescreen</a:t>
            </a:r>
            <a:r>
              <a:rPr lang="es-ES" b="0" dirty="0"/>
              <a:t> iPod </a:t>
            </a:r>
            <a:r>
              <a:rPr lang="es-ES" b="0" dirty="0" err="1"/>
              <a:t>with</a:t>
            </a:r>
            <a:r>
              <a:rPr lang="es-ES" b="0" dirty="0"/>
              <a:t> </a:t>
            </a:r>
            <a:r>
              <a:rPr lang="es-ES" b="0" dirty="0" err="1"/>
              <a:t>touch</a:t>
            </a:r>
            <a:r>
              <a:rPr lang="es-ES" b="0" dirty="0"/>
              <a:t> </a:t>
            </a:r>
            <a:r>
              <a:rPr lang="es-ES" b="0" dirty="0" err="1"/>
              <a:t>controls</a:t>
            </a:r>
            <a:endParaRPr lang="es-ES" b="0" dirty="0"/>
          </a:p>
          <a:p>
            <a:r>
              <a:rPr lang="es-ES" b="0" dirty="0" err="1"/>
              <a:t>Revolutionary</a:t>
            </a:r>
            <a:r>
              <a:rPr lang="es-ES" b="0" dirty="0"/>
              <a:t> Mobile pone</a:t>
            </a:r>
          </a:p>
          <a:p>
            <a:r>
              <a:rPr lang="es-ES" b="0" dirty="0" err="1"/>
              <a:t>Breakthrough</a:t>
            </a:r>
            <a:r>
              <a:rPr lang="es-ES" b="0" dirty="0"/>
              <a:t> Internet </a:t>
            </a:r>
            <a:r>
              <a:rPr lang="es-ES" b="0" dirty="0" err="1"/>
              <a:t>Communication</a:t>
            </a:r>
            <a:r>
              <a:rPr lang="es-ES" b="0" dirty="0"/>
              <a:t> </a:t>
            </a:r>
            <a:r>
              <a:rPr lang="es-ES" b="0" dirty="0" err="1"/>
              <a:t>device</a:t>
            </a:r>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9</a:t>
            </a:fld>
            <a:endParaRPr lang="es-ES_tradnl"/>
          </a:p>
        </p:txBody>
      </p:sp>
    </p:spTree>
    <p:extLst>
      <p:ext uri="{BB962C8B-B14F-4D97-AF65-F5344CB8AC3E}">
        <p14:creationId xmlns:p14="http://schemas.microsoft.com/office/powerpoint/2010/main" val="1831389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ítulo y subtítulo">
    <p:spTree>
      <p:nvGrpSpPr>
        <p:cNvPr id="1" name=""/>
        <p:cNvGrpSpPr/>
        <p:nvPr/>
      </p:nvGrpSpPr>
      <p:grpSpPr>
        <a:xfrm>
          <a:off x="0" y="0"/>
          <a:ext cx="0" cy="0"/>
          <a:chOff x="0" y="0"/>
          <a:chExt cx="0" cy="0"/>
        </a:xfrm>
      </p:grpSpPr>
      <p:pic>
        <p:nvPicPr>
          <p:cNvPr id="8" name="portada_blanca.png" descr="portada_blanca.pn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9" name="Número de diapositiva"/>
          <p:cNvSpPr txBox="1">
            <a:spLocks noGrp="1"/>
          </p:cNvSpPr>
          <p:nvPr>
            <p:ph type="sldNum" sz="quarter" idx="2"/>
          </p:nvPr>
        </p:nvSpPr>
        <p:spPr>
          <a:xfrm>
            <a:off x="4430137" y="6536531"/>
            <a:ext cx="387927" cy="318933"/>
          </a:xfrm>
          <a:prstGeom prst="rect">
            <a:avLst/>
          </a:prstGeom>
        </p:spPr>
        <p:txBody>
          <a:bodyPr wrap="none"/>
          <a:lstStyle>
            <a:lvl1pPr>
              <a:defRPr b="1">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70050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CIERRE compartido">
    <p:spTree>
      <p:nvGrpSpPr>
        <p:cNvPr id="1" name=""/>
        <p:cNvGrpSpPr/>
        <p:nvPr/>
      </p:nvGrpSpPr>
      <p:grpSpPr>
        <a:xfrm>
          <a:off x="0" y="0"/>
          <a:ext cx="0" cy="0"/>
          <a:chOff x="0" y="0"/>
          <a:chExt cx="0" cy="0"/>
        </a:xfrm>
      </p:grpSpPr>
      <p:sp>
        <p:nvSpPr>
          <p:cNvPr id="31" name="Rectángulo"/>
          <p:cNvSpPr/>
          <p:nvPr/>
        </p:nvSpPr>
        <p:spPr>
          <a:xfrm>
            <a:off x="-8930" y="-44648"/>
            <a:ext cx="9161859" cy="3908483"/>
          </a:xfrm>
          <a:prstGeom prst="rect">
            <a:avLst/>
          </a:prstGeom>
          <a:solidFill>
            <a:srgbClr val="FFA100"/>
          </a:solidFill>
          <a:ln w="12700">
            <a:miter lim="400000"/>
          </a:ln>
        </p:spPr>
        <p:txBody>
          <a:bodyPr lIns="35719" tIns="35719" rIns="35719" bIns="35719" anchor="ctr"/>
          <a:lstStyle/>
          <a:p>
            <a:pPr>
              <a:defRPr sz="2200" b="0">
                <a:solidFill>
                  <a:srgbClr val="FFFFFF"/>
                </a:solidFill>
                <a:latin typeface="Helvetica Neue Medium"/>
                <a:ea typeface="Helvetica Neue Medium"/>
                <a:cs typeface="Helvetica Neue Medium"/>
                <a:sym typeface="Helvetica Neue Medium"/>
              </a:defRPr>
            </a:pPr>
            <a:endParaRPr sz="1547"/>
          </a:p>
        </p:txBody>
      </p:sp>
      <p:pic>
        <p:nvPicPr>
          <p:cNvPr id="32" name="ULPGC.png" descr="ULPGC.png"/>
          <p:cNvPicPr>
            <a:picLocks noChangeAspect="1"/>
          </p:cNvPicPr>
          <p:nvPr/>
        </p:nvPicPr>
        <p:blipFill>
          <a:blip r:embed="rId2"/>
          <a:stretch>
            <a:fillRect/>
          </a:stretch>
        </p:blipFill>
        <p:spPr>
          <a:xfrm>
            <a:off x="3404715" y="831816"/>
            <a:ext cx="2334571" cy="2319008"/>
          </a:xfrm>
          <a:prstGeom prst="rect">
            <a:avLst/>
          </a:prstGeom>
          <a:ln w="12700">
            <a:miter lim="400000"/>
          </a:ln>
        </p:spPr>
      </p:pic>
      <p:sp>
        <p:nvSpPr>
          <p:cNvPr id="33"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64197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4" name="Date Placeholder 3"/>
          <p:cNvSpPr>
            <a:spLocks noGrp="1"/>
          </p:cNvSpPr>
          <p:nvPr>
            <p:ph type="dt" sz="half" idx="10"/>
          </p:nvPr>
        </p:nvSpPr>
        <p:spPr/>
        <p:txBody>
          <a:bodyPr/>
          <a:lstStyle/>
          <a:p>
            <a:fld id="{AE070B60-75D2-984E-82F3-475582CC3014}" type="datetimeFigureOut">
              <a:rPr lang="es-ES_tradnl" smtClean="0"/>
              <a:t>03/10/2022</a:t>
            </a:fld>
            <a:endParaRPr lang="es-ES_tradnl"/>
          </a:p>
        </p:txBody>
      </p:sp>
      <p:sp>
        <p:nvSpPr>
          <p:cNvPr id="5" name="Footer Placeholder 4"/>
          <p:cNvSpPr>
            <a:spLocks noGrp="1"/>
          </p:cNvSpPr>
          <p:nvPr>
            <p:ph type="ftr" sz="quarter" idx="11"/>
          </p:nvPr>
        </p:nvSpPr>
        <p:spPr/>
        <p:txBody>
          <a:bodyPr/>
          <a:lstStyle/>
          <a:p>
            <a:endParaRPr lang="es-ES_tradnl"/>
          </a:p>
        </p:txBody>
      </p:sp>
    </p:spTree>
    <p:extLst>
      <p:ext uri="{BB962C8B-B14F-4D97-AF65-F5344CB8AC3E}">
        <p14:creationId xmlns:p14="http://schemas.microsoft.com/office/powerpoint/2010/main" val="132948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69727" y="178595"/>
            <a:ext cx="7804547" cy="1355566"/>
          </a:xfrm>
        </p:spPr>
        <p:txBody>
          <a:bodyPr>
            <a:normAutofit/>
          </a:bodyPr>
          <a:lstStyle>
            <a:lvl1pPr algn="ctr">
              <a:defRPr sz="3200"/>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669727" y="1757680"/>
            <a:ext cx="7804547" cy="4484171"/>
          </a:xfrm>
        </p:spPr>
        <p:txBody>
          <a:bodyPr anchor="t" anchorCtr="0"/>
          <a:lstStyle>
            <a:lvl1pPr>
              <a:spcBef>
                <a:spcPts val="1200"/>
              </a:spcBef>
              <a:defRPr sz="2400">
                <a:latin typeface="Rubik" panose="02000604000000020004" pitchFamily="2" charset="-79"/>
                <a:cs typeface="Rubik" panose="02000604000000020004" pitchFamily="2" charset="-79"/>
              </a:defRPr>
            </a:lvl1pPr>
            <a:lvl2pPr>
              <a:spcBef>
                <a:spcPts val="1200"/>
              </a:spcBef>
              <a:defRPr sz="2100">
                <a:latin typeface="Rubik" panose="02000604000000020004" pitchFamily="2" charset="-79"/>
                <a:cs typeface="Rubik" panose="02000604000000020004" pitchFamily="2" charset="-79"/>
              </a:defRPr>
            </a:lvl2pPr>
            <a:lvl3pPr>
              <a:spcBef>
                <a:spcPts val="1200"/>
              </a:spcBef>
              <a:defRPr sz="2100">
                <a:latin typeface="Rubik" panose="02000604000000020004" pitchFamily="2" charset="-79"/>
                <a:cs typeface="Rubik" panose="02000604000000020004" pitchFamily="2" charset="-79"/>
              </a:defRPr>
            </a:lvl3pPr>
            <a:lvl4pPr>
              <a:spcBef>
                <a:spcPts val="1200"/>
              </a:spcBef>
              <a:defRPr sz="2100">
                <a:latin typeface="Rubik" panose="02000604000000020004" pitchFamily="2" charset="-79"/>
                <a:cs typeface="Rubik" panose="02000604000000020004" pitchFamily="2" charset="-79"/>
              </a:defRPr>
            </a:lvl4pPr>
            <a:lvl5pPr>
              <a:spcBef>
                <a:spcPts val="1200"/>
              </a:spcBef>
              <a:defRPr sz="2100">
                <a:latin typeface="Rubik" panose="02000604000000020004" pitchFamily="2" charset="-79"/>
                <a:cs typeface="Rubik" panose="02000604000000020004" pitchFamily="2" charset="-79"/>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AE070B60-75D2-984E-82F3-475582CC3014}" type="datetimeFigureOut">
              <a:rPr lang="es-ES_tradnl" smtClean="0"/>
              <a:t>03/10/2022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a:xfrm>
            <a:off x="8001000" y="62508"/>
            <a:ext cx="1133268" cy="318933"/>
          </a:xfrm>
          <a:prstGeom prst="rect">
            <a:avLst/>
          </a:prstGeom>
        </p:spPr>
        <p:txBody>
          <a:bodyPr/>
          <a:lstStyle/>
          <a:p>
            <a:fld id="{B61E3ECB-105E-C247-B2E4-81FA29660885}" type="slidenum">
              <a:rPr lang="es-ES_tradnl" smtClean="0"/>
              <a:t>‹#›</a:t>
            </a:fld>
            <a:endParaRPr lang="es-ES_tradnl"/>
          </a:p>
        </p:txBody>
      </p:sp>
    </p:spTree>
    <p:extLst>
      <p:ext uri="{BB962C8B-B14F-4D97-AF65-F5344CB8AC3E}">
        <p14:creationId xmlns:p14="http://schemas.microsoft.com/office/powerpoint/2010/main" val="351856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Área naranja">
    <p:bg>
      <p:bgPr>
        <a:solidFill>
          <a:srgbClr val="FFA100"/>
        </a:solidFill>
        <a:effectLst/>
      </p:bgPr>
    </p:bg>
    <p:spTree>
      <p:nvGrpSpPr>
        <p:cNvPr id="1" name=""/>
        <p:cNvGrpSpPr/>
        <p:nvPr/>
      </p:nvGrpSpPr>
      <p:grpSpPr>
        <a:xfrm>
          <a:off x="0" y="0"/>
          <a:ext cx="0" cy="0"/>
          <a:chOff x="0" y="0"/>
          <a:chExt cx="0" cy="0"/>
        </a:xfrm>
      </p:grpSpPr>
      <p:sp>
        <p:nvSpPr>
          <p:cNvPr id="11" name="Figura"/>
          <p:cNvSpPr/>
          <p:nvPr/>
        </p:nvSpPr>
        <p:spPr>
          <a:xfrm>
            <a:off x="0" y="-8930"/>
            <a:ext cx="2396199"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6" y="21600"/>
                </a:moveTo>
                <a:cubicBezTo>
                  <a:pt x="13397" y="21600"/>
                  <a:pt x="10718" y="21600"/>
                  <a:pt x="8038" y="21600"/>
                </a:cubicBezTo>
                <a:cubicBezTo>
                  <a:pt x="5359" y="21600"/>
                  <a:pt x="2679" y="21600"/>
                  <a:pt x="0" y="21600"/>
                </a:cubicBezTo>
                <a:cubicBezTo>
                  <a:pt x="0" y="20967"/>
                  <a:pt x="0" y="20334"/>
                  <a:pt x="0" y="19701"/>
                </a:cubicBezTo>
                <a:cubicBezTo>
                  <a:pt x="0" y="19068"/>
                  <a:pt x="0" y="18435"/>
                  <a:pt x="0" y="17802"/>
                </a:cubicBezTo>
                <a:cubicBezTo>
                  <a:pt x="103" y="17802"/>
                  <a:pt x="206" y="17802"/>
                  <a:pt x="309" y="17802"/>
                </a:cubicBezTo>
                <a:cubicBezTo>
                  <a:pt x="412" y="17802"/>
                  <a:pt x="512" y="17802"/>
                  <a:pt x="615" y="17801"/>
                </a:cubicBezTo>
                <a:cubicBezTo>
                  <a:pt x="715" y="17800"/>
                  <a:pt x="816" y="17799"/>
                  <a:pt x="916" y="17797"/>
                </a:cubicBezTo>
                <a:cubicBezTo>
                  <a:pt x="1019" y="17795"/>
                  <a:pt x="1119" y="17793"/>
                  <a:pt x="1222" y="17791"/>
                </a:cubicBezTo>
                <a:cubicBezTo>
                  <a:pt x="1322" y="17789"/>
                  <a:pt x="1419" y="17787"/>
                  <a:pt x="1519" y="17785"/>
                </a:cubicBezTo>
                <a:cubicBezTo>
                  <a:pt x="1619" y="17783"/>
                  <a:pt x="1717" y="17780"/>
                  <a:pt x="1817" y="17777"/>
                </a:cubicBezTo>
                <a:cubicBezTo>
                  <a:pt x="1917" y="17774"/>
                  <a:pt x="2014" y="17770"/>
                  <a:pt x="2114" y="17766"/>
                </a:cubicBezTo>
                <a:cubicBezTo>
                  <a:pt x="2211" y="17762"/>
                  <a:pt x="2311" y="17758"/>
                  <a:pt x="2409" y="17754"/>
                </a:cubicBezTo>
                <a:cubicBezTo>
                  <a:pt x="2506" y="17750"/>
                  <a:pt x="2600" y="17746"/>
                  <a:pt x="2697" y="17741"/>
                </a:cubicBezTo>
                <a:cubicBezTo>
                  <a:pt x="2791" y="17735"/>
                  <a:pt x="2888" y="17730"/>
                  <a:pt x="2983" y="17724"/>
                </a:cubicBezTo>
                <a:cubicBezTo>
                  <a:pt x="3077" y="17719"/>
                  <a:pt x="3174" y="17713"/>
                  <a:pt x="3268" y="17707"/>
                </a:cubicBezTo>
                <a:cubicBezTo>
                  <a:pt x="3362" y="17700"/>
                  <a:pt x="3457" y="17693"/>
                  <a:pt x="3551" y="17686"/>
                </a:cubicBezTo>
                <a:cubicBezTo>
                  <a:pt x="3645" y="17679"/>
                  <a:pt x="3739" y="17672"/>
                  <a:pt x="3834" y="17664"/>
                </a:cubicBezTo>
                <a:cubicBezTo>
                  <a:pt x="3879" y="17660"/>
                  <a:pt x="3926" y="17656"/>
                  <a:pt x="3972" y="17652"/>
                </a:cubicBezTo>
                <a:cubicBezTo>
                  <a:pt x="4019" y="17648"/>
                  <a:pt x="4066" y="17644"/>
                  <a:pt x="4113" y="17640"/>
                </a:cubicBezTo>
                <a:cubicBezTo>
                  <a:pt x="4202" y="17632"/>
                  <a:pt x="4290" y="17623"/>
                  <a:pt x="4381" y="17614"/>
                </a:cubicBezTo>
                <a:cubicBezTo>
                  <a:pt x="4473" y="17605"/>
                  <a:pt x="4564" y="17596"/>
                  <a:pt x="4658" y="17586"/>
                </a:cubicBezTo>
                <a:cubicBezTo>
                  <a:pt x="4673" y="17566"/>
                  <a:pt x="4687" y="17545"/>
                  <a:pt x="4702" y="17525"/>
                </a:cubicBezTo>
                <a:cubicBezTo>
                  <a:pt x="4743" y="17465"/>
                  <a:pt x="4788" y="17404"/>
                  <a:pt x="4832" y="17344"/>
                </a:cubicBezTo>
                <a:cubicBezTo>
                  <a:pt x="4846" y="17322"/>
                  <a:pt x="4861" y="17300"/>
                  <a:pt x="4876" y="17279"/>
                </a:cubicBezTo>
                <a:cubicBezTo>
                  <a:pt x="4891" y="17257"/>
                  <a:pt x="4905" y="17236"/>
                  <a:pt x="4920" y="17214"/>
                </a:cubicBezTo>
                <a:cubicBezTo>
                  <a:pt x="4936" y="17188"/>
                  <a:pt x="4953" y="17162"/>
                  <a:pt x="4970" y="17135"/>
                </a:cubicBezTo>
                <a:cubicBezTo>
                  <a:pt x="4988" y="17109"/>
                  <a:pt x="5005" y="17083"/>
                  <a:pt x="5023" y="17057"/>
                </a:cubicBezTo>
                <a:cubicBezTo>
                  <a:pt x="5042" y="17027"/>
                  <a:pt x="5061" y="16997"/>
                  <a:pt x="5081" y="16967"/>
                </a:cubicBezTo>
                <a:cubicBezTo>
                  <a:pt x="5100" y="16937"/>
                  <a:pt x="5120" y="16907"/>
                  <a:pt x="5141" y="16878"/>
                </a:cubicBezTo>
                <a:cubicBezTo>
                  <a:pt x="5162" y="16844"/>
                  <a:pt x="5182" y="16811"/>
                  <a:pt x="5203" y="16777"/>
                </a:cubicBezTo>
                <a:cubicBezTo>
                  <a:pt x="5224" y="16744"/>
                  <a:pt x="5245" y="16710"/>
                  <a:pt x="5268" y="16676"/>
                </a:cubicBezTo>
                <a:cubicBezTo>
                  <a:pt x="5290" y="16639"/>
                  <a:pt x="5312" y="16602"/>
                  <a:pt x="5334" y="16565"/>
                </a:cubicBezTo>
                <a:cubicBezTo>
                  <a:pt x="5357" y="16528"/>
                  <a:pt x="5379" y="16491"/>
                  <a:pt x="5403" y="16454"/>
                </a:cubicBezTo>
                <a:cubicBezTo>
                  <a:pt x="5425" y="16414"/>
                  <a:pt x="5448" y="16373"/>
                  <a:pt x="5471" y="16333"/>
                </a:cubicBezTo>
                <a:cubicBezTo>
                  <a:pt x="5494" y="16292"/>
                  <a:pt x="5518" y="16252"/>
                  <a:pt x="5541" y="16211"/>
                </a:cubicBezTo>
                <a:cubicBezTo>
                  <a:pt x="5565" y="16168"/>
                  <a:pt x="5588" y="16124"/>
                  <a:pt x="5612" y="16081"/>
                </a:cubicBezTo>
                <a:cubicBezTo>
                  <a:pt x="5636" y="16037"/>
                  <a:pt x="5661" y="15994"/>
                  <a:pt x="5686" y="15950"/>
                </a:cubicBezTo>
                <a:cubicBezTo>
                  <a:pt x="5733" y="15858"/>
                  <a:pt x="5780" y="15766"/>
                  <a:pt x="5827" y="15673"/>
                </a:cubicBezTo>
                <a:cubicBezTo>
                  <a:pt x="5874" y="15575"/>
                  <a:pt x="5924" y="15478"/>
                  <a:pt x="5974" y="15380"/>
                </a:cubicBezTo>
                <a:cubicBezTo>
                  <a:pt x="6018" y="15278"/>
                  <a:pt x="6065" y="15176"/>
                  <a:pt x="6113" y="15073"/>
                </a:cubicBezTo>
                <a:cubicBezTo>
                  <a:pt x="6160" y="14967"/>
                  <a:pt x="6207" y="14860"/>
                  <a:pt x="6254" y="14754"/>
                </a:cubicBezTo>
                <a:cubicBezTo>
                  <a:pt x="6274" y="14699"/>
                  <a:pt x="6295" y="14644"/>
                  <a:pt x="6316" y="14589"/>
                </a:cubicBezTo>
                <a:cubicBezTo>
                  <a:pt x="6337" y="14534"/>
                  <a:pt x="6358" y="14479"/>
                  <a:pt x="6380" y="14424"/>
                </a:cubicBezTo>
                <a:cubicBezTo>
                  <a:pt x="6400" y="14368"/>
                  <a:pt x="6419" y="14311"/>
                  <a:pt x="6440" y="14254"/>
                </a:cubicBezTo>
                <a:cubicBezTo>
                  <a:pt x="6460" y="14198"/>
                  <a:pt x="6481" y="14141"/>
                  <a:pt x="6501" y="14084"/>
                </a:cubicBezTo>
                <a:cubicBezTo>
                  <a:pt x="6519" y="14026"/>
                  <a:pt x="6537" y="13968"/>
                  <a:pt x="6554" y="13910"/>
                </a:cubicBezTo>
                <a:cubicBezTo>
                  <a:pt x="6572" y="13852"/>
                  <a:pt x="6590" y="13794"/>
                  <a:pt x="6607" y="13736"/>
                </a:cubicBezTo>
                <a:cubicBezTo>
                  <a:pt x="6623" y="13677"/>
                  <a:pt x="6640" y="13618"/>
                  <a:pt x="6656" y="13558"/>
                </a:cubicBezTo>
                <a:cubicBezTo>
                  <a:pt x="6672" y="13499"/>
                  <a:pt x="6688" y="13439"/>
                  <a:pt x="6704" y="13379"/>
                </a:cubicBezTo>
                <a:cubicBezTo>
                  <a:pt x="6716" y="13320"/>
                  <a:pt x="6729" y="13260"/>
                  <a:pt x="6742" y="13200"/>
                </a:cubicBezTo>
                <a:cubicBezTo>
                  <a:pt x="6754" y="13140"/>
                  <a:pt x="6768" y="13079"/>
                  <a:pt x="6781" y="13019"/>
                </a:cubicBezTo>
                <a:cubicBezTo>
                  <a:pt x="6791" y="12959"/>
                  <a:pt x="6802" y="12898"/>
                  <a:pt x="6812" y="12837"/>
                </a:cubicBezTo>
                <a:cubicBezTo>
                  <a:pt x="6822" y="12776"/>
                  <a:pt x="6832" y="12715"/>
                  <a:pt x="6843" y="12654"/>
                </a:cubicBezTo>
                <a:cubicBezTo>
                  <a:pt x="6850" y="12593"/>
                  <a:pt x="6857" y="12532"/>
                  <a:pt x="6865" y="12470"/>
                </a:cubicBezTo>
                <a:cubicBezTo>
                  <a:pt x="6872" y="12409"/>
                  <a:pt x="6880" y="12348"/>
                  <a:pt x="6887" y="12286"/>
                </a:cubicBezTo>
                <a:cubicBezTo>
                  <a:pt x="6890" y="12225"/>
                  <a:pt x="6893" y="12163"/>
                  <a:pt x="6896" y="12102"/>
                </a:cubicBezTo>
                <a:cubicBezTo>
                  <a:pt x="6899" y="12041"/>
                  <a:pt x="6902" y="11979"/>
                  <a:pt x="6905" y="11918"/>
                </a:cubicBezTo>
                <a:cubicBezTo>
                  <a:pt x="6903" y="11856"/>
                  <a:pt x="6902" y="11795"/>
                  <a:pt x="6902" y="11733"/>
                </a:cubicBezTo>
                <a:cubicBezTo>
                  <a:pt x="6902" y="11672"/>
                  <a:pt x="6902" y="11610"/>
                  <a:pt x="6902" y="11548"/>
                </a:cubicBezTo>
                <a:cubicBezTo>
                  <a:pt x="6896" y="11487"/>
                  <a:pt x="6891" y="11426"/>
                  <a:pt x="6886" y="11365"/>
                </a:cubicBezTo>
                <a:cubicBezTo>
                  <a:pt x="6881" y="11304"/>
                  <a:pt x="6877" y="11242"/>
                  <a:pt x="6872" y="11181"/>
                </a:cubicBezTo>
                <a:cubicBezTo>
                  <a:pt x="6862" y="11120"/>
                  <a:pt x="6852" y="11060"/>
                  <a:pt x="6842" y="10999"/>
                </a:cubicBezTo>
                <a:cubicBezTo>
                  <a:pt x="6832" y="10938"/>
                  <a:pt x="6822" y="10878"/>
                  <a:pt x="6813" y="10817"/>
                </a:cubicBezTo>
                <a:cubicBezTo>
                  <a:pt x="6799" y="10757"/>
                  <a:pt x="6784" y="10697"/>
                  <a:pt x="6769" y="10637"/>
                </a:cubicBezTo>
                <a:cubicBezTo>
                  <a:pt x="6754" y="10578"/>
                  <a:pt x="6740" y="10518"/>
                  <a:pt x="6725" y="10458"/>
                </a:cubicBezTo>
                <a:cubicBezTo>
                  <a:pt x="6704" y="10398"/>
                  <a:pt x="6684" y="10339"/>
                  <a:pt x="6663" y="10280"/>
                </a:cubicBezTo>
                <a:cubicBezTo>
                  <a:pt x="6643" y="10220"/>
                  <a:pt x="6622" y="10161"/>
                  <a:pt x="6601" y="10102"/>
                </a:cubicBezTo>
                <a:cubicBezTo>
                  <a:pt x="6575" y="10044"/>
                  <a:pt x="6548" y="9986"/>
                  <a:pt x="6522" y="9928"/>
                </a:cubicBezTo>
                <a:cubicBezTo>
                  <a:pt x="6495" y="9871"/>
                  <a:pt x="6469" y="9813"/>
                  <a:pt x="6442" y="9755"/>
                </a:cubicBezTo>
                <a:cubicBezTo>
                  <a:pt x="6410" y="9699"/>
                  <a:pt x="6378" y="9642"/>
                  <a:pt x="6345" y="9586"/>
                </a:cubicBezTo>
                <a:cubicBezTo>
                  <a:pt x="6313" y="9529"/>
                  <a:pt x="6280" y="9473"/>
                  <a:pt x="6248" y="9417"/>
                </a:cubicBezTo>
                <a:cubicBezTo>
                  <a:pt x="6210" y="9362"/>
                  <a:pt x="6171" y="9307"/>
                  <a:pt x="6133" y="9252"/>
                </a:cubicBezTo>
                <a:cubicBezTo>
                  <a:pt x="6095" y="9197"/>
                  <a:pt x="6057" y="9142"/>
                  <a:pt x="6018" y="9087"/>
                </a:cubicBezTo>
                <a:cubicBezTo>
                  <a:pt x="5971" y="9034"/>
                  <a:pt x="5925" y="8981"/>
                  <a:pt x="5879" y="8928"/>
                </a:cubicBezTo>
                <a:cubicBezTo>
                  <a:pt x="5833" y="8875"/>
                  <a:pt x="5787" y="8822"/>
                  <a:pt x="5742" y="8769"/>
                </a:cubicBezTo>
                <a:cubicBezTo>
                  <a:pt x="5724" y="8751"/>
                  <a:pt x="5706" y="8733"/>
                  <a:pt x="5689" y="8716"/>
                </a:cubicBezTo>
                <a:cubicBezTo>
                  <a:pt x="5672" y="8698"/>
                  <a:pt x="5655" y="8681"/>
                  <a:pt x="5638" y="8663"/>
                </a:cubicBezTo>
                <a:cubicBezTo>
                  <a:pt x="5619" y="8646"/>
                  <a:pt x="5601" y="8628"/>
                  <a:pt x="5583" y="8611"/>
                </a:cubicBezTo>
                <a:cubicBezTo>
                  <a:pt x="5565" y="8593"/>
                  <a:pt x="5547" y="8576"/>
                  <a:pt x="5530" y="8559"/>
                </a:cubicBezTo>
                <a:cubicBezTo>
                  <a:pt x="5510" y="8542"/>
                  <a:pt x="5491" y="8525"/>
                  <a:pt x="5472" y="8508"/>
                </a:cubicBezTo>
                <a:cubicBezTo>
                  <a:pt x="5453" y="8492"/>
                  <a:pt x="5434" y="8475"/>
                  <a:pt x="5415" y="8458"/>
                </a:cubicBezTo>
                <a:cubicBezTo>
                  <a:pt x="5394" y="8442"/>
                  <a:pt x="5374" y="8425"/>
                  <a:pt x="5353" y="8409"/>
                </a:cubicBezTo>
                <a:cubicBezTo>
                  <a:pt x="5333" y="8393"/>
                  <a:pt x="5313" y="8376"/>
                  <a:pt x="5294" y="8360"/>
                </a:cubicBezTo>
                <a:cubicBezTo>
                  <a:pt x="5272" y="8343"/>
                  <a:pt x="5251" y="8327"/>
                  <a:pt x="5230" y="8310"/>
                </a:cubicBezTo>
                <a:cubicBezTo>
                  <a:pt x="5209" y="8294"/>
                  <a:pt x="5188" y="8278"/>
                  <a:pt x="5167" y="8262"/>
                </a:cubicBezTo>
                <a:cubicBezTo>
                  <a:pt x="5145" y="8246"/>
                  <a:pt x="5123" y="8230"/>
                  <a:pt x="5101" y="8215"/>
                </a:cubicBezTo>
                <a:cubicBezTo>
                  <a:pt x="5079" y="8199"/>
                  <a:pt x="5057" y="8184"/>
                  <a:pt x="5035" y="8168"/>
                </a:cubicBezTo>
                <a:cubicBezTo>
                  <a:pt x="5011" y="8152"/>
                  <a:pt x="4988" y="8137"/>
                  <a:pt x="4965" y="8121"/>
                </a:cubicBezTo>
                <a:cubicBezTo>
                  <a:pt x="4941" y="8106"/>
                  <a:pt x="4919" y="8090"/>
                  <a:pt x="4897" y="8075"/>
                </a:cubicBezTo>
                <a:cubicBezTo>
                  <a:pt x="4873" y="8059"/>
                  <a:pt x="4849" y="8044"/>
                  <a:pt x="4826" y="8029"/>
                </a:cubicBezTo>
                <a:cubicBezTo>
                  <a:pt x="4803" y="8014"/>
                  <a:pt x="4780" y="7999"/>
                  <a:pt x="4758" y="7984"/>
                </a:cubicBezTo>
                <a:cubicBezTo>
                  <a:pt x="4733" y="7969"/>
                  <a:pt x="4708" y="7955"/>
                  <a:pt x="4683" y="7940"/>
                </a:cubicBezTo>
                <a:cubicBezTo>
                  <a:pt x="4659" y="7926"/>
                  <a:pt x="4634" y="7911"/>
                  <a:pt x="4611" y="7897"/>
                </a:cubicBezTo>
                <a:cubicBezTo>
                  <a:pt x="4584" y="7882"/>
                  <a:pt x="4558" y="7868"/>
                  <a:pt x="4532" y="7854"/>
                </a:cubicBezTo>
                <a:cubicBezTo>
                  <a:pt x="4506" y="7839"/>
                  <a:pt x="4480" y="7825"/>
                  <a:pt x="4455" y="7810"/>
                </a:cubicBezTo>
                <a:cubicBezTo>
                  <a:pt x="4428" y="7796"/>
                  <a:pt x="4402" y="7782"/>
                  <a:pt x="4376" y="7768"/>
                </a:cubicBezTo>
                <a:cubicBezTo>
                  <a:pt x="4350" y="7754"/>
                  <a:pt x="4324" y="7740"/>
                  <a:pt x="4299" y="7726"/>
                </a:cubicBezTo>
                <a:cubicBezTo>
                  <a:pt x="4272" y="7712"/>
                  <a:pt x="4246" y="7698"/>
                  <a:pt x="4219" y="7684"/>
                </a:cubicBezTo>
                <a:cubicBezTo>
                  <a:pt x="4193" y="7671"/>
                  <a:pt x="4166" y="7657"/>
                  <a:pt x="4140" y="7644"/>
                </a:cubicBezTo>
                <a:cubicBezTo>
                  <a:pt x="4081" y="7617"/>
                  <a:pt x="4025" y="7590"/>
                  <a:pt x="3969" y="7564"/>
                </a:cubicBezTo>
                <a:cubicBezTo>
                  <a:pt x="3910" y="7538"/>
                  <a:pt x="3854" y="7512"/>
                  <a:pt x="3798" y="7486"/>
                </a:cubicBezTo>
                <a:cubicBezTo>
                  <a:pt x="3739" y="7461"/>
                  <a:pt x="3680" y="7435"/>
                  <a:pt x="3622" y="7410"/>
                </a:cubicBezTo>
                <a:cubicBezTo>
                  <a:pt x="3563" y="7385"/>
                  <a:pt x="3501" y="7361"/>
                  <a:pt x="3442" y="7336"/>
                </a:cubicBezTo>
                <a:cubicBezTo>
                  <a:pt x="3380" y="7312"/>
                  <a:pt x="3318" y="7289"/>
                  <a:pt x="3256" y="7265"/>
                </a:cubicBezTo>
                <a:cubicBezTo>
                  <a:pt x="3195" y="7241"/>
                  <a:pt x="3130" y="7218"/>
                  <a:pt x="3068" y="7194"/>
                </a:cubicBezTo>
                <a:cubicBezTo>
                  <a:pt x="3003" y="7172"/>
                  <a:pt x="2941" y="7149"/>
                  <a:pt x="2877" y="7127"/>
                </a:cubicBezTo>
                <a:cubicBezTo>
                  <a:pt x="2809" y="7105"/>
                  <a:pt x="2741" y="7082"/>
                  <a:pt x="2674" y="7060"/>
                </a:cubicBezTo>
                <a:cubicBezTo>
                  <a:pt x="2606" y="7039"/>
                  <a:pt x="2541" y="7018"/>
                  <a:pt x="2473" y="6998"/>
                </a:cubicBezTo>
                <a:cubicBezTo>
                  <a:pt x="2439" y="6987"/>
                  <a:pt x="2405" y="6976"/>
                  <a:pt x="2370" y="6966"/>
                </a:cubicBezTo>
                <a:cubicBezTo>
                  <a:pt x="2336" y="6956"/>
                  <a:pt x="2301" y="6945"/>
                  <a:pt x="2267" y="6935"/>
                </a:cubicBezTo>
                <a:cubicBezTo>
                  <a:pt x="2197" y="6914"/>
                  <a:pt x="2126" y="6894"/>
                  <a:pt x="2055" y="6874"/>
                </a:cubicBezTo>
                <a:cubicBezTo>
                  <a:pt x="1985" y="6855"/>
                  <a:pt x="1914" y="6835"/>
                  <a:pt x="1843" y="6817"/>
                </a:cubicBezTo>
                <a:cubicBezTo>
                  <a:pt x="1808" y="6807"/>
                  <a:pt x="1772" y="6797"/>
                  <a:pt x="1736" y="6788"/>
                </a:cubicBezTo>
                <a:cubicBezTo>
                  <a:pt x="1700" y="6779"/>
                  <a:pt x="1664" y="6769"/>
                  <a:pt x="1628" y="6760"/>
                </a:cubicBezTo>
                <a:cubicBezTo>
                  <a:pt x="1590" y="6751"/>
                  <a:pt x="1552" y="6742"/>
                  <a:pt x="1515" y="6732"/>
                </a:cubicBezTo>
                <a:cubicBezTo>
                  <a:pt x="1477" y="6723"/>
                  <a:pt x="1440" y="6714"/>
                  <a:pt x="1402" y="6706"/>
                </a:cubicBezTo>
                <a:cubicBezTo>
                  <a:pt x="1365" y="6697"/>
                  <a:pt x="1327" y="6688"/>
                  <a:pt x="1290" y="6679"/>
                </a:cubicBezTo>
                <a:cubicBezTo>
                  <a:pt x="1252" y="6671"/>
                  <a:pt x="1215" y="6662"/>
                  <a:pt x="1178" y="6653"/>
                </a:cubicBezTo>
                <a:cubicBezTo>
                  <a:pt x="1101" y="6636"/>
                  <a:pt x="1028" y="6618"/>
                  <a:pt x="951" y="6602"/>
                </a:cubicBezTo>
                <a:cubicBezTo>
                  <a:pt x="874" y="6585"/>
                  <a:pt x="795" y="6569"/>
                  <a:pt x="718" y="6552"/>
                </a:cubicBezTo>
                <a:cubicBezTo>
                  <a:pt x="639" y="6536"/>
                  <a:pt x="562" y="6520"/>
                  <a:pt x="483" y="6505"/>
                </a:cubicBezTo>
                <a:cubicBezTo>
                  <a:pt x="403" y="6490"/>
                  <a:pt x="324" y="6474"/>
                  <a:pt x="244" y="6460"/>
                </a:cubicBezTo>
                <a:cubicBezTo>
                  <a:pt x="203" y="6452"/>
                  <a:pt x="163" y="6445"/>
                  <a:pt x="122" y="6437"/>
                </a:cubicBezTo>
                <a:cubicBezTo>
                  <a:pt x="82" y="6430"/>
                  <a:pt x="41" y="6423"/>
                  <a:pt x="0" y="6416"/>
                </a:cubicBezTo>
                <a:cubicBezTo>
                  <a:pt x="0" y="5346"/>
                  <a:pt x="0" y="4277"/>
                  <a:pt x="0" y="3208"/>
                </a:cubicBezTo>
                <a:cubicBezTo>
                  <a:pt x="0" y="2139"/>
                  <a:pt x="0" y="1069"/>
                  <a:pt x="0" y="0"/>
                </a:cubicBezTo>
                <a:cubicBezTo>
                  <a:pt x="221" y="11"/>
                  <a:pt x="441" y="23"/>
                  <a:pt x="661" y="34"/>
                </a:cubicBezTo>
                <a:cubicBezTo>
                  <a:pt x="881" y="45"/>
                  <a:pt x="1101" y="57"/>
                  <a:pt x="1322" y="68"/>
                </a:cubicBezTo>
                <a:cubicBezTo>
                  <a:pt x="1535" y="82"/>
                  <a:pt x="1750" y="97"/>
                  <a:pt x="1964" y="112"/>
                </a:cubicBezTo>
                <a:cubicBezTo>
                  <a:pt x="2178" y="126"/>
                  <a:pt x="2392" y="141"/>
                  <a:pt x="2606" y="155"/>
                </a:cubicBezTo>
                <a:cubicBezTo>
                  <a:pt x="2812" y="173"/>
                  <a:pt x="3019" y="191"/>
                  <a:pt x="3226" y="209"/>
                </a:cubicBezTo>
                <a:cubicBezTo>
                  <a:pt x="3432" y="227"/>
                  <a:pt x="3639" y="244"/>
                  <a:pt x="3845" y="262"/>
                </a:cubicBezTo>
                <a:cubicBezTo>
                  <a:pt x="4044" y="283"/>
                  <a:pt x="4243" y="304"/>
                  <a:pt x="4442" y="326"/>
                </a:cubicBezTo>
                <a:cubicBezTo>
                  <a:pt x="4641" y="347"/>
                  <a:pt x="4841" y="368"/>
                  <a:pt x="5041" y="389"/>
                </a:cubicBezTo>
                <a:cubicBezTo>
                  <a:pt x="5232" y="413"/>
                  <a:pt x="5424" y="437"/>
                  <a:pt x="5617" y="461"/>
                </a:cubicBezTo>
                <a:cubicBezTo>
                  <a:pt x="5809" y="485"/>
                  <a:pt x="6002" y="509"/>
                  <a:pt x="6195" y="533"/>
                </a:cubicBezTo>
                <a:cubicBezTo>
                  <a:pt x="6380" y="560"/>
                  <a:pt x="6566" y="587"/>
                  <a:pt x="6751" y="614"/>
                </a:cubicBezTo>
                <a:cubicBezTo>
                  <a:pt x="6937" y="641"/>
                  <a:pt x="7122" y="668"/>
                  <a:pt x="7308" y="695"/>
                </a:cubicBezTo>
                <a:cubicBezTo>
                  <a:pt x="7486" y="726"/>
                  <a:pt x="7665" y="756"/>
                  <a:pt x="7844" y="786"/>
                </a:cubicBezTo>
                <a:cubicBezTo>
                  <a:pt x="8023" y="816"/>
                  <a:pt x="8203" y="846"/>
                  <a:pt x="8383" y="876"/>
                </a:cubicBezTo>
                <a:cubicBezTo>
                  <a:pt x="8553" y="909"/>
                  <a:pt x="8724" y="942"/>
                  <a:pt x="8895" y="975"/>
                </a:cubicBezTo>
                <a:cubicBezTo>
                  <a:pt x="9066" y="1007"/>
                  <a:pt x="9238" y="1040"/>
                  <a:pt x="9410" y="1073"/>
                </a:cubicBezTo>
                <a:cubicBezTo>
                  <a:pt x="9574" y="1108"/>
                  <a:pt x="9738" y="1144"/>
                  <a:pt x="9902" y="1180"/>
                </a:cubicBezTo>
                <a:cubicBezTo>
                  <a:pt x="10067" y="1216"/>
                  <a:pt x="10232" y="1251"/>
                  <a:pt x="10397" y="1287"/>
                </a:cubicBezTo>
                <a:cubicBezTo>
                  <a:pt x="10554" y="1325"/>
                  <a:pt x="10711" y="1363"/>
                  <a:pt x="10868" y="1401"/>
                </a:cubicBezTo>
                <a:cubicBezTo>
                  <a:pt x="11025" y="1439"/>
                  <a:pt x="11181" y="1477"/>
                  <a:pt x="11339" y="1515"/>
                </a:cubicBezTo>
                <a:cubicBezTo>
                  <a:pt x="11490" y="1556"/>
                  <a:pt x="11641" y="1596"/>
                  <a:pt x="11792" y="1637"/>
                </a:cubicBezTo>
                <a:cubicBezTo>
                  <a:pt x="11942" y="1678"/>
                  <a:pt x="12093" y="1718"/>
                  <a:pt x="12243" y="1759"/>
                </a:cubicBezTo>
                <a:cubicBezTo>
                  <a:pt x="12387" y="1802"/>
                  <a:pt x="12531" y="1845"/>
                  <a:pt x="12675" y="1889"/>
                </a:cubicBezTo>
                <a:cubicBezTo>
                  <a:pt x="12819" y="1932"/>
                  <a:pt x="12963" y="1975"/>
                  <a:pt x="13105" y="2018"/>
                </a:cubicBezTo>
                <a:cubicBezTo>
                  <a:pt x="13242" y="2064"/>
                  <a:pt x="13379" y="2110"/>
                  <a:pt x="13516" y="2155"/>
                </a:cubicBezTo>
                <a:cubicBezTo>
                  <a:pt x="13652" y="2201"/>
                  <a:pt x="13789" y="2247"/>
                  <a:pt x="13924" y="2293"/>
                </a:cubicBezTo>
                <a:cubicBezTo>
                  <a:pt x="14054" y="2341"/>
                  <a:pt x="14183" y="2388"/>
                  <a:pt x="14313" y="2436"/>
                </a:cubicBezTo>
                <a:cubicBezTo>
                  <a:pt x="14442" y="2484"/>
                  <a:pt x="14572" y="2532"/>
                  <a:pt x="14701" y="2580"/>
                </a:cubicBezTo>
                <a:cubicBezTo>
                  <a:pt x="14825" y="2630"/>
                  <a:pt x="14948" y="2680"/>
                  <a:pt x="15070" y="2730"/>
                </a:cubicBezTo>
                <a:cubicBezTo>
                  <a:pt x="15193" y="2780"/>
                  <a:pt x="15315" y="2830"/>
                  <a:pt x="15437" y="2880"/>
                </a:cubicBezTo>
                <a:cubicBezTo>
                  <a:pt x="15552" y="2932"/>
                  <a:pt x="15667" y="2984"/>
                  <a:pt x="15782" y="3036"/>
                </a:cubicBezTo>
                <a:cubicBezTo>
                  <a:pt x="15897" y="3089"/>
                  <a:pt x="16012" y="3141"/>
                  <a:pt x="16126" y="3193"/>
                </a:cubicBezTo>
                <a:cubicBezTo>
                  <a:pt x="16235" y="3247"/>
                  <a:pt x="16344" y="3301"/>
                  <a:pt x="16453" y="3355"/>
                </a:cubicBezTo>
                <a:cubicBezTo>
                  <a:pt x="16562" y="3410"/>
                  <a:pt x="16671" y="3464"/>
                  <a:pt x="16780" y="3518"/>
                </a:cubicBezTo>
                <a:cubicBezTo>
                  <a:pt x="16883" y="3574"/>
                  <a:pt x="16985" y="3630"/>
                  <a:pt x="17087" y="3686"/>
                </a:cubicBezTo>
                <a:cubicBezTo>
                  <a:pt x="17189" y="3742"/>
                  <a:pt x="17291" y="3798"/>
                  <a:pt x="17392" y="3854"/>
                </a:cubicBezTo>
                <a:cubicBezTo>
                  <a:pt x="17487" y="3912"/>
                  <a:pt x="17581" y="3970"/>
                  <a:pt x="17675" y="4029"/>
                </a:cubicBezTo>
                <a:cubicBezTo>
                  <a:pt x="17769" y="4087"/>
                  <a:pt x="17862" y="4145"/>
                  <a:pt x="17955" y="4203"/>
                </a:cubicBezTo>
                <a:cubicBezTo>
                  <a:pt x="18043" y="4263"/>
                  <a:pt x="18131" y="4322"/>
                  <a:pt x="18218" y="4382"/>
                </a:cubicBezTo>
                <a:cubicBezTo>
                  <a:pt x="18306" y="4442"/>
                  <a:pt x="18394" y="4501"/>
                  <a:pt x="18482" y="4561"/>
                </a:cubicBezTo>
                <a:cubicBezTo>
                  <a:pt x="18563" y="4622"/>
                  <a:pt x="18643" y="4683"/>
                  <a:pt x="18723" y="4745"/>
                </a:cubicBezTo>
                <a:cubicBezTo>
                  <a:pt x="18804" y="4806"/>
                  <a:pt x="18884" y="4867"/>
                  <a:pt x="18965" y="4929"/>
                </a:cubicBezTo>
                <a:cubicBezTo>
                  <a:pt x="19038" y="4992"/>
                  <a:pt x="19111" y="5055"/>
                  <a:pt x="19184" y="5118"/>
                </a:cubicBezTo>
                <a:cubicBezTo>
                  <a:pt x="19257" y="5180"/>
                  <a:pt x="19330" y="5243"/>
                  <a:pt x="19403" y="5307"/>
                </a:cubicBezTo>
                <a:cubicBezTo>
                  <a:pt x="19471" y="5371"/>
                  <a:pt x="19538" y="5435"/>
                  <a:pt x="19605" y="5500"/>
                </a:cubicBezTo>
                <a:cubicBezTo>
                  <a:pt x="19672" y="5564"/>
                  <a:pt x="19739" y="5629"/>
                  <a:pt x="19807" y="5693"/>
                </a:cubicBezTo>
                <a:cubicBezTo>
                  <a:pt x="19866" y="5759"/>
                  <a:pt x="19925" y="5825"/>
                  <a:pt x="19985" y="5891"/>
                </a:cubicBezTo>
                <a:cubicBezTo>
                  <a:pt x="20045" y="5957"/>
                  <a:pt x="20104" y="6023"/>
                  <a:pt x="20163" y="6088"/>
                </a:cubicBezTo>
                <a:cubicBezTo>
                  <a:pt x="20216" y="6156"/>
                  <a:pt x="20268" y="6223"/>
                  <a:pt x="20321" y="6291"/>
                </a:cubicBezTo>
                <a:cubicBezTo>
                  <a:pt x="20373" y="6358"/>
                  <a:pt x="20425" y="6425"/>
                  <a:pt x="20478" y="6493"/>
                </a:cubicBezTo>
                <a:cubicBezTo>
                  <a:pt x="20524" y="6561"/>
                  <a:pt x="20569" y="6629"/>
                  <a:pt x="20614" y="6698"/>
                </a:cubicBezTo>
                <a:cubicBezTo>
                  <a:pt x="20659" y="6766"/>
                  <a:pt x="20703" y="6835"/>
                  <a:pt x="20749" y="6903"/>
                </a:cubicBezTo>
                <a:cubicBezTo>
                  <a:pt x="20787" y="6973"/>
                  <a:pt x="20826" y="7042"/>
                  <a:pt x="20865" y="7111"/>
                </a:cubicBezTo>
                <a:cubicBezTo>
                  <a:pt x="20904" y="7181"/>
                  <a:pt x="20943" y="7250"/>
                  <a:pt x="20982" y="7320"/>
                </a:cubicBezTo>
                <a:cubicBezTo>
                  <a:pt x="21013" y="7390"/>
                  <a:pt x="21044" y="7461"/>
                  <a:pt x="21076" y="7532"/>
                </a:cubicBezTo>
                <a:cubicBezTo>
                  <a:pt x="21108" y="7603"/>
                  <a:pt x="21139" y="7674"/>
                  <a:pt x="21170" y="7744"/>
                </a:cubicBezTo>
                <a:cubicBezTo>
                  <a:pt x="21195" y="7816"/>
                  <a:pt x="21219" y="7887"/>
                  <a:pt x="21244" y="7959"/>
                </a:cubicBezTo>
                <a:cubicBezTo>
                  <a:pt x="21268" y="8030"/>
                  <a:pt x="21292" y="8102"/>
                  <a:pt x="21317" y="8173"/>
                </a:cubicBezTo>
                <a:cubicBezTo>
                  <a:pt x="21335" y="8246"/>
                  <a:pt x="21353" y="8318"/>
                  <a:pt x="21370" y="8391"/>
                </a:cubicBezTo>
                <a:cubicBezTo>
                  <a:pt x="21388" y="8463"/>
                  <a:pt x="21406" y="8536"/>
                  <a:pt x="21423" y="8609"/>
                </a:cubicBezTo>
                <a:cubicBezTo>
                  <a:pt x="21434" y="8682"/>
                  <a:pt x="21444" y="8755"/>
                  <a:pt x="21454" y="8828"/>
                </a:cubicBezTo>
                <a:cubicBezTo>
                  <a:pt x="21465" y="8901"/>
                  <a:pt x="21475" y="8974"/>
                  <a:pt x="21485" y="9047"/>
                </a:cubicBezTo>
                <a:cubicBezTo>
                  <a:pt x="21494" y="9195"/>
                  <a:pt x="21500" y="9343"/>
                  <a:pt x="21509" y="9491"/>
                </a:cubicBezTo>
                <a:cubicBezTo>
                  <a:pt x="21521" y="9634"/>
                  <a:pt x="21529" y="9777"/>
                  <a:pt x="21541" y="9920"/>
                </a:cubicBezTo>
                <a:cubicBezTo>
                  <a:pt x="21550" y="10056"/>
                  <a:pt x="21556" y="10193"/>
                  <a:pt x="21565" y="10329"/>
                </a:cubicBezTo>
                <a:cubicBezTo>
                  <a:pt x="21571" y="10460"/>
                  <a:pt x="21579" y="10592"/>
                  <a:pt x="21585" y="10723"/>
                </a:cubicBezTo>
                <a:cubicBezTo>
                  <a:pt x="21588" y="10850"/>
                  <a:pt x="21594" y="10976"/>
                  <a:pt x="21597" y="11103"/>
                </a:cubicBezTo>
                <a:cubicBezTo>
                  <a:pt x="21597" y="11227"/>
                  <a:pt x="21600" y="11352"/>
                  <a:pt x="21600" y="11476"/>
                </a:cubicBezTo>
                <a:cubicBezTo>
                  <a:pt x="21600" y="11600"/>
                  <a:pt x="21600" y="11722"/>
                  <a:pt x="21600" y="11845"/>
                </a:cubicBezTo>
                <a:cubicBezTo>
                  <a:pt x="21597" y="11967"/>
                  <a:pt x="21594" y="12089"/>
                  <a:pt x="21591" y="12212"/>
                </a:cubicBezTo>
                <a:cubicBezTo>
                  <a:pt x="21588" y="12335"/>
                  <a:pt x="21588" y="12459"/>
                  <a:pt x="21585" y="12581"/>
                </a:cubicBezTo>
                <a:cubicBezTo>
                  <a:pt x="21582" y="12708"/>
                  <a:pt x="21576" y="12834"/>
                  <a:pt x="21574" y="12960"/>
                </a:cubicBezTo>
                <a:cubicBezTo>
                  <a:pt x="21571" y="13089"/>
                  <a:pt x="21565" y="13219"/>
                  <a:pt x="21562" y="13347"/>
                </a:cubicBezTo>
                <a:cubicBezTo>
                  <a:pt x="21559" y="13482"/>
                  <a:pt x="21553" y="13616"/>
                  <a:pt x="21550" y="13750"/>
                </a:cubicBezTo>
                <a:cubicBezTo>
                  <a:pt x="21547" y="13890"/>
                  <a:pt x="21541" y="14030"/>
                  <a:pt x="21538" y="14170"/>
                </a:cubicBezTo>
                <a:cubicBezTo>
                  <a:pt x="21535" y="14318"/>
                  <a:pt x="21529" y="14467"/>
                  <a:pt x="21526" y="14614"/>
                </a:cubicBezTo>
                <a:cubicBezTo>
                  <a:pt x="21523" y="14771"/>
                  <a:pt x="21518" y="14927"/>
                  <a:pt x="21515" y="15084"/>
                </a:cubicBezTo>
                <a:cubicBezTo>
                  <a:pt x="21515" y="15250"/>
                  <a:pt x="21512" y="15416"/>
                  <a:pt x="21512" y="15582"/>
                </a:cubicBezTo>
                <a:cubicBezTo>
                  <a:pt x="21512" y="15759"/>
                  <a:pt x="21509" y="15937"/>
                  <a:pt x="21509" y="16114"/>
                </a:cubicBezTo>
                <a:cubicBezTo>
                  <a:pt x="21347" y="16114"/>
                  <a:pt x="21185" y="16114"/>
                  <a:pt x="21023" y="16114"/>
                </a:cubicBezTo>
                <a:cubicBezTo>
                  <a:pt x="20852" y="16114"/>
                  <a:pt x="20684" y="16114"/>
                  <a:pt x="20514" y="16114"/>
                </a:cubicBezTo>
                <a:cubicBezTo>
                  <a:pt x="20340" y="16114"/>
                  <a:pt x="20166" y="16114"/>
                  <a:pt x="19992" y="16114"/>
                </a:cubicBezTo>
                <a:cubicBezTo>
                  <a:pt x="19816" y="16114"/>
                  <a:pt x="19639" y="16114"/>
                  <a:pt x="19462" y="16114"/>
                </a:cubicBezTo>
                <a:cubicBezTo>
                  <a:pt x="19286" y="16114"/>
                  <a:pt x="19106" y="16114"/>
                  <a:pt x="18929" y="16114"/>
                </a:cubicBezTo>
                <a:cubicBezTo>
                  <a:pt x="18756" y="16114"/>
                  <a:pt x="18579" y="16114"/>
                  <a:pt x="18405" y="16114"/>
                </a:cubicBezTo>
                <a:cubicBezTo>
                  <a:pt x="18235" y="16114"/>
                  <a:pt x="18064" y="16114"/>
                  <a:pt x="17893" y="16114"/>
                </a:cubicBezTo>
                <a:cubicBezTo>
                  <a:pt x="17731" y="16114"/>
                  <a:pt x="17569" y="16114"/>
                  <a:pt x="17407" y="16114"/>
                </a:cubicBezTo>
                <a:cubicBezTo>
                  <a:pt x="17254" y="16114"/>
                  <a:pt x="17101" y="16114"/>
                  <a:pt x="16948" y="16114"/>
                </a:cubicBezTo>
                <a:cubicBezTo>
                  <a:pt x="16809" y="16114"/>
                  <a:pt x="16668" y="16114"/>
                  <a:pt x="16527" y="16114"/>
                </a:cubicBezTo>
                <a:cubicBezTo>
                  <a:pt x="16400" y="16114"/>
                  <a:pt x="16274" y="16114"/>
                  <a:pt x="16147" y="16114"/>
                </a:cubicBezTo>
                <a:cubicBezTo>
                  <a:pt x="16041" y="16114"/>
                  <a:pt x="15932" y="16114"/>
                  <a:pt x="15823" y="16114"/>
                </a:cubicBezTo>
                <a:cubicBezTo>
                  <a:pt x="15735" y="16114"/>
                  <a:pt x="15646" y="16114"/>
                  <a:pt x="15555" y="16114"/>
                </a:cubicBezTo>
                <a:cubicBezTo>
                  <a:pt x="15490" y="16114"/>
                  <a:pt x="15423" y="16114"/>
                  <a:pt x="15355" y="16114"/>
                </a:cubicBezTo>
                <a:cubicBezTo>
                  <a:pt x="15314" y="16114"/>
                  <a:pt x="15273" y="16114"/>
                  <a:pt x="15231" y="16114"/>
                </a:cubicBezTo>
                <a:cubicBezTo>
                  <a:pt x="15217" y="16114"/>
                  <a:pt x="15202" y="16114"/>
                  <a:pt x="15184" y="16114"/>
                </a:cubicBezTo>
                <a:cubicBezTo>
                  <a:pt x="15178" y="16121"/>
                  <a:pt x="15172" y="16126"/>
                  <a:pt x="15165" y="16132"/>
                </a:cubicBezTo>
                <a:cubicBezTo>
                  <a:pt x="15158" y="16138"/>
                  <a:pt x="15150" y="16144"/>
                  <a:pt x="15143" y="16149"/>
                </a:cubicBezTo>
                <a:cubicBezTo>
                  <a:pt x="15124" y="16166"/>
                  <a:pt x="15104" y="16183"/>
                  <a:pt x="15084" y="16200"/>
                </a:cubicBezTo>
                <a:cubicBezTo>
                  <a:pt x="15063" y="16217"/>
                  <a:pt x="15043" y="16234"/>
                  <a:pt x="15022" y="16251"/>
                </a:cubicBezTo>
                <a:cubicBezTo>
                  <a:pt x="15009" y="16264"/>
                  <a:pt x="14995" y="16276"/>
                  <a:pt x="14981" y="16288"/>
                </a:cubicBezTo>
                <a:cubicBezTo>
                  <a:pt x="14966" y="16301"/>
                  <a:pt x="14952" y="16313"/>
                  <a:pt x="14937" y="16325"/>
                </a:cubicBezTo>
                <a:cubicBezTo>
                  <a:pt x="14922" y="16340"/>
                  <a:pt x="14907" y="16355"/>
                  <a:pt x="14892" y="16370"/>
                </a:cubicBezTo>
                <a:cubicBezTo>
                  <a:pt x="14877" y="16385"/>
                  <a:pt x="14862" y="16400"/>
                  <a:pt x="14846" y="16415"/>
                </a:cubicBezTo>
                <a:cubicBezTo>
                  <a:pt x="14828" y="16432"/>
                  <a:pt x="14810" y="16449"/>
                  <a:pt x="14793" y="16466"/>
                </a:cubicBezTo>
                <a:cubicBezTo>
                  <a:pt x="14775" y="16483"/>
                  <a:pt x="14757" y="16500"/>
                  <a:pt x="14740" y="16517"/>
                </a:cubicBezTo>
                <a:cubicBezTo>
                  <a:pt x="14722" y="16536"/>
                  <a:pt x="14704" y="16556"/>
                  <a:pt x="14685" y="16575"/>
                </a:cubicBezTo>
                <a:cubicBezTo>
                  <a:pt x="14666" y="16594"/>
                  <a:pt x="14647" y="16614"/>
                  <a:pt x="14628" y="16633"/>
                </a:cubicBezTo>
                <a:cubicBezTo>
                  <a:pt x="14609" y="16654"/>
                  <a:pt x="14589" y="16676"/>
                  <a:pt x="14570" y="16697"/>
                </a:cubicBezTo>
                <a:cubicBezTo>
                  <a:pt x="14551" y="16719"/>
                  <a:pt x="14532" y="16740"/>
                  <a:pt x="14513" y="16761"/>
                </a:cubicBezTo>
                <a:cubicBezTo>
                  <a:pt x="14494" y="16785"/>
                  <a:pt x="14474" y="16808"/>
                  <a:pt x="14454" y="16832"/>
                </a:cubicBezTo>
                <a:cubicBezTo>
                  <a:pt x="14433" y="16855"/>
                  <a:pt x="14413" y="16878"/>
                  <a:pt x="14392" y="16901"/>
                </a:cubicBezTo>
                <a:cubicBezTo>
                  <a:pt x="14373" y="16927"/>
                  <a:pt x="14354" y="16952"/>
                  <a:pt x="14335" y="16978"/>
                </a:cubicBezTo>
                <a:cubicBezTo>
                  <a:pt x="14316" y="17003"/>
                  <a:pt x="14296" y="17028"/>
                  <a:pt x="14277" y="17053"/>
                </a:cubicBezTo>
                <a:cubicBezTo>
                  <a:pt x="14258" y="17081"/>
                  <a:pt x="14239" y="17108"/>
                  <a:pt x="14220" y="17135"/>
                </a:cubicBezTo>
                <a:cubicBezTo>
                  <a:pt x="14200" y="17162"/>
                  <a:pt x="14180" y="17188"/>
                  <a:pt x="14160" y="17215"/>
                </a:cubicBezTo>
                <a:cubicBezTo>
                  <a:pt x="14142" y="17244"/>
                  <a:pt x="14123" y="17273"/>
                  <a:pt x="14105" y="17301"/>
                </a:cubicBezTo>
                <a:cubicBezTo>
                  <a:pt x="14086" y="17330"/>
                  <a:pt x="14067" y="17358"/>
                  <a:pt x="14048" y="17387"/>
                </a:cubicBezTo>
                <a:cubicBezTo>
                  <a:pt x="14031" y="17417"/>
                  <a:pt x="14015" y="17447"/>
                  <a:pt x="13997" y="17478"/>
                </a:cubicBezTo>
                <a:cubicBezTo>
                  <a:pt x="13980" y="17508"/>
                  <a:pt x="13962" y="17538"/>
                  <a:pt x="13945" y="17568"/>
                </a:cubicBezTo>
                <a:cubicBezTo>
                  <a:pt x="13930" y="17599"/>
                  <a:pt x="13914" y="17631"/>
                  <a:pt x="13899" y="17662"/>
                </a:cubicBezTo>
                <a:cubicBezTo>
                  <a:pt x="13883" y="17693"/>
                  <a:pt x="13867" y="17725"/>
                  <a:pt x="13850" y="17756"/>
                </a:cubicBezTo>
                <a:cubicBezTo>
                  <a:pt x="13837" y="17789"/>
                  <a:pt x="13824" y="17822"/>
                  <a:pt x="13811" y="17855"/>
                </a:cubicBezTo>
                <a:cubicBezTo>
                  <a:pt x="13797" y="17888"/>
                  <a:pt x="13784" y="17921"/>
                  <a:pt x="13771" y="17954"/>
                </a:cubicBezTo>
                <a:cubicBezTo>
                  <a:pt x="13761" y="17987"/>
                  <a:pt x="13750" y="18021"/>
                  <a:pt x="13740" y="18055"/>
                </a:cubicBezTo>
                <a:cubicBezTo>
                  <a:pt x="13729" y="18089"/>
                  <a:pt x="13718" y="18123"/>
                  <a:pt x="13706" y="18157"/>
                </a:cubicBezTo>
                <a:cubicBezTo>
                  <a:pt x="13697" y="18192"/>
                  <a:pt x="13688" y="18227"/>
                  <a:pt x="13680" y="18263"/>
                </a:cubicBezTo>
                <a:cubicBezTo>
                  <a:pt x="13671" y="18298"/>
                  <a:pt x="13662" y="18333"/>
                  <a:pt x="13653" y="18368"/>
                </a:cubicBezTo>
                <a:cubicBezTo>
                  <a:pt x="13649" y="18404"/>
                  <a:pt x="13644" y="18440"/>
                  <a:pt x="13639" y="18477"/>
                </a:cubicBezTo>
                <a:cubicBezTo>
                  <a:pt x="13635" y="18513"/>
                  <a:pt x="13630" y="18549"/>
                  <a:pt x="13624" y="18585"/>
                </a:cubicBezTo>
                <a:cubicBezTo>
                  <a:pt x="13622" y="18622"/>
                  <a:pt x="13621" y="18658"/>
                  <a:pt x="13619" y="18695"/>
                </a:cubicBezTo>
                <a:cubicBezTo>
                  <a:pt x="13618" y="18732"/>
                  <a:pt x="13616" y="18769"/>
                  <a:pt x="13615" y="18805"/>
                </a:cubicBezTo>
                <a:cubicBezTo>
                  <a:pt x="13618" y="18843"/>
                  <a:pt x="13621" y="18880"/>
                  <a:pt x="13624" y="18918"/>
                </a:cubicBezTo>
                <a:cubicBezTo>
                  <a:pt x="13627" y="18955"/>
                  <a:pt x="13630" y="18993"/>
                  <a:pt x="13632" y="19031"/>
                </a:cubicBezTo>
                <a:cubicBezTo>
                  <a:pt x="13640" y="19069"/>
                  <a:pt x="13646" y="19107"/>
                  <a:pt x="13653" y="19145"/>
                </a:cubicBezTo>
                <a:cubicBezTo>
                  <a:pt x="13659" y="19184"/>
                  <a:pt x="13665" y="19222"/>
                  <a:pt x="13671" y="19260"/>
                </a:cubicBezTo>
                <a:cubicBezTo>
                  <a:pt x="13684" y="19298"/>
                  <a:pt x="13697" y="19337"/>
                  <a:pt x="13709" y="19376"/>
                </a:cubicBezTo>
                <a:cubicBezTo>
                  <a:pt x="13721" y="19415"/>
                  <a:pt x="13733" y="19454"/>
                  <a:pt x="13744" y="19492"/>
                </a:cubicBezTo>
                <a:cubicBezTo>
                  <a:pt x="13762" y="19531"/>
                  <a:pt x="13779" y="19570"/>
                  <a:pt x="13796" y="19609"/>
                </a:cubicBezTo>
                <a:cubicBezTo>
                  <a:pt x="13812" y="19648"/>
                  <a:pt x="13828" y="19687"/>
                  <a:pt x="13844" y="19726"/>
                </a:cubicBezTo>
                <a:cubicBezTo>
                  <a:pt x="13868" y="19765"/>
                  <a:pt x="13891" y="19805"/>
                  <a:pt x="13913" y="19844"/>
                </a:cubicBezTo>
                <a:cubicBezTo>
                  <a:pt x="13936" y="19883"/>
                  <a:pt x="13958" y="19923"/>
                  <a:pt x="13980" y="19962"/>
                </a:cubicBezTo>
                <a:cubicBezTo>
                  <a:pt x="14009" y="20002"/>
                  <a:pt x="14039" y="20042"/>
                  <a:pt x="14068" y="20081"/>
                </a:cubicBezTo>
                <a:cubicBezTo>
                  <a:pt x="14097" y="20121"/>
                  <a:pt x="14126" y="20160"/>
                  <a:pt x="14154" y="20200"/>
                </a:cubicBezTo>
                <a:cubicBezTo>
                  <a:pt x="14189" y="20240"/>
                  <a:pt x="14224" y="20279"/>
                  <a:pt x="14259" y="20318"/>
                </a:cubicBezTo>
                <a:cubicBezTo>
                  <a:pt x="14294" y="20358"/>
                  <a:pt x="14329" y="20397"/>
                  <a:pt x="14363" y="20437"/>
                </a:cubicBezTo>
                <a:cubicBezTo>
                  <a:pt x="14405" y="20476"/>
                  <a:pt x="14447" y="20515"/>
                  <a:pt x="14489" y="20554"/>
                </a:cubicBezTo>
                <a:cubicBezTo>
                  <a:pt x="14531" y="20594"/>
                  <a:pt x="14572" y="20633"/>
                  <a:pt x="14613" y="20672"/>
                </a:cubicBezTo>
                <a:cubicBezTo>
                  <a:pt x="14663" y="20711"/>
                  <a:pt x="14713" y="20751"/>
                  <a:pt x="14763" y="20790"/>
                </a:cubicBezTo>
                <a:cubicBezTo>
                  <a:pt x="14812" y="20829"/>
                  <a:pt x="14862" y="20869"/>
                  <a:pt x="14910" y="20908"/>
                </a:cubicBezTo>
                <a:cubicBezTo>
                  <a:pt x="14968" y="20947"/>
                  <a:pt x="15025" y="20986"/>
                  <a:pt x="15082" y="21024"/>
                </a:cubicBezTo>
                <a:cubicBezTo>
                  <a:pt x="15139" y="21063"/>
                  <a:pt x="15196" y="21102"/>
                  <a:pt x="15252" y="21141"/>
                </a:cubicBezTo>
                <a:cubicBezTo>
                  <a:pt x="15317" y="21180"/>
                  <a:pt x="15381" y="21218"/>
                  <a:pt x="15446" y="21256"/>
                </a:cubicBezTo>
                <a:cubicBezTo>
                  <a:pt x="15510" y="21295"/>
                  <a:pt x="15574" y="21333"/>
                  <a:pt x="15638" y="21372"/>
                </a:cubicBezTo>
                <a:cubicBezTo>
                  <a:pt x="15711" y="21410"/>
                  <a:pt x="15785" y="21448"/>
                  <a:pt x="15858" y="21486"/>
                </a:cubicBezTo>
                <a:cubicBezTo>
                  <a:pt x="15931" y="21524"/>
                  <a:pt x="16004" y="21562"/>
                  <a:pt x="16076" y="21600"/>
                </a:cubicBezTo>
              </a:path>
            </a:pathLst>
          </a:custGeom>
          <a:solidFill>
            <a:srgbClr val="FFFFFF">
              <a:alpha val="20000"/>
            </a:srgbClr>
          </a:solidFill>
          <a:ln w="12700">
            <a:miter lim="400000"/>
          </a:ln>
        </p:spPr>
        <p:txBody>
          <a:bodyPr lIns="32146" rIns="32146" anchor="ctr"/>
          <a:lstStyle/>
          <a:p>
            <a:pPr algn="l" defTabSz="315876">
              <a:lnSpc>
                <a:spcPct val="93000"/>
              </a:lnSpc>
              <a:defRPr b="0">
                <a:latin typeface="Arial"/>
                <a:ea typeface="Arial"/>
                <a:cs typeface="Arial"/>
                <a:sym typeface="Arial"/>
              </a:defRPr>
            </a:pPr>
            <a:endParaRPr sz="1266"/>
          </a:p>
        </p:txBody>
      </p:sp>
      <p:sp>
        <p:nvSpPr>
          <p:cNvPr id="12"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1510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Área azul">
    <p:bg>
      <p:bgPr>
        <a:solidFill>
          <a:srgbClr val="0066A1"/>
        </a:solidFill>
        <a:effectLst/>
      </p:bgPr>
    </p:bg>
    <p:spTree>
      <p:nvGrpSpPr>
        <p:cNvPr id="1" name=""/>
        <p:cNvGrpSpPr/>
        <p:nvPr/>
      </p:nvGrpSpPr>
      <p:grpSpPr>
        <a:xfrm>
          <a:off x="0" y="0"/>
          <a:ext cx="0" cy="0"/>
          <a:chOff x="0" y="0"/>
          <a:chExt cx="0" cy="0"/>
        </a:xfrm>
      </p:grpSpPr>
      <p:sp>
        <p:nvSpPr>
          <p:cNvPr id="14" name="Figura"/>
          <p:cNvSpPr/>
          <p:nvPr/>
        </p:nvSpPr>
        <p:spPr>
          <a:xfrm>
            <a:off x="0" y="-8930"/>
            <a:ext cx="2396199"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6" y="21600"/>
                </a:moveTo>
                <a:cubicBezTo>
                  <a:pt x="13397" y="21600"/>
                  <a:pt x="10718" y="21600"/>
                  <a:pt x="8038" y="21600"/>
                </a:cubicBezTo>
                <a:cubicBezTo>
                  <a:pt x="5359" y="21600"/>
                  <a:pt x="2679" y="21600"/>
                  <a:pt x="0" y="21600"/>
                </a:cubicBezTo>
                <a:cubicBezTo>
                  <a:pt x="0" y="20967"/>
                  <a:pt x="0" y="20334"/>
                  <a:pt x="0" y="19701"/>
                </a:cubicBezTo>
                <a:cubicBezTo>
                  <a:pt x="0" y="19068"/>
                  <a:pt x="0" y="18435"/>
                  <a:pt x="0" y="17802"/>
                </a:cubicBezTo>
                <a:cubicBezTo>
                  <a:pt x="103" y="17802"/>
                  <a:pt x="206" y="17802"/>
                  <a:pt x="309" y="17802"/>
                </a:cubicBezTo>
                <a:cubicBezTo>
                  <a:pt x="412" y="17802"/>
                  <a:pt x="512" y="17802"/>
                  <a:pt x="615" y="17801"/>
                </a:cubicBezTo>
                <a:cubicBezTo>
                  <a:pt x="715" y="17800"/>
                  <a:pt x="816" y="17799"/>
                  <a:pt x="916" y="17797"/>
                </a:cubicBezTo>
                <a:cubicBezTo>
                  <a:pt x="1019" y="17795"/>
                  <a:pt x="1119" y="17793"/>
                  <a:pt x="1222" y="17791"/>
                </a:cubicBezTo>
                <a:cubicBezTo>
                  <a:pt x="1322" y="17789"/>
                  <a:pt x="1419" y="17787"/>
                  <a:pt x="1519" y="17785"/>
                </a:cubicBezTo>
                <a:cubicBezTo>
                  <a:pt x="1619" y="17783"/>
                  <a:pt x="1717" y="17780"/>
                  <a:pt x="1817" y="17777"/>
                </a:cubicBezTo>
                <a:cubicBezTo>
                  <a:pt x="1917" y="17774"/>
                  <a:pt x="2014" y="17770"/>
                  <a:pt x="2114" y="17766"/>
                </a:cubicBezTo>
                <a:cubicBezTo>
                  <a:pt x="2211" y="17762"/>
                  <a:pt x="2311" y="17758"/>
                  <a:pt x="2409" y="17754"/>
                </a:cubicBezTo>
                <a:cubicBezTo>
                  <a:pt x="2506" y="17750"/>
                  <a:pt x="2600" y="17746"/>
                  <a:pt x="2697" y="17741"/>
                </a:cubicBezTo>
                <a:cubicBezTo>
                  <a:pt x="2791" y="17735"/>
                  <a:pt x="2888" y="17730"/>
                  <a:pt x="2983" y="17724"/>
                </a:cubicBezTo>
                <a:cubicBezTo>
                  <a:pt x="3077" y="17719"/>
                  <a:pt x="3174" y="17713"/>
                  <a:pt x="3268" y="17707"/>
                </a:cubicBezTo>
                <a:cubicBezTo>
                  <a:pt x="3362" y="17700"/>
                  <a:pt x="3457" y="17693"/>
                  <a:pt x="3551" y="17686"/>
                </a:cubicBezTo>
                <a:cubicBezTo>
                  <a:pt x="3645" y="17679"/>
                  <a:pt x="3739" y="17672"/>
                  <a:pt x="3834" y="17664"/>
                </a:cubicBezTo>
                <a:cubicBezTo>
                  <a:pt x="3879" y="17660"/>
                  <a:pt x="3926" y="17656"/>
                  <a:pt x="3972" y="17652"/>
                </a:cubicBezTo>
                <a:cubicBezTo>
                  <a:pt x="4019" y="17648"/>
                  <a:pt x="4066" y="17644"/>
                  <a:pt x="4113" y="17640"/>
                </a:cubicBezTo>
                <a:cubicBezTo>
                  <a:pt x="4202" y="17632"/>
                  <a:pt x="4290" y="17623"/>
                  <a:pt x="4381" y="17614"/>
                </a:cubicBezTo>
                <a:cubicBezTo>
                  <a:pt x="4473" y="17605"/>
                  <a:pt x="4564" y="17596"/>
                  <a:pt x="4658" y="17586"/>
                </a:cubicBezTo>
                <a:cubicBezTo>
                  <a:pt x="4673" y="17566"/>
                  <a:pt x="4687" y="17545"/>
                  <a:pt x="4702" y="17525"/>
                </a:cubicBezTo>
                <a:cubicBezTo>
                  <a:pt x="4743" y="17465"/>
                  <a:pt x="4788" y="17404"/>
                  <a:pt x="4832" y="17344"/>
                </a:cubicBezTo>
                <a:cubicBezTo>
                  <a:pt x="4846" y="17322"/>
                  <a:pt x="4861" y="17300"/>
                  <a:pt x="4876" y="17279"/>
                </a:cubicBezTo>
                <a:cubicBezTo>
                  <a:pt x="4891" y="17257"/>
                  <a:pt x="4905" y="17236"/>
                  <a:pt x="4920" y="17214"/>
                </a:cubicBezTo>
                <a:cubicBezTo>
                  <a:pt x="4936" y="17188"/>
                  <a:pt x="4953" y="17162"/>
                  <a:pt x="4970" y="17135"/>
                </a:cubicBezTo>
                <a:cubicBezTo>
                  <a:pt x="4988" y="17109"/>
                  <a:pt x="5005" y="17083"/>
                  <a:pt x="5023" y="17057"/>
                </a:cubicBezTo>
                <a:cubicBezTo>
                  <a:pt x="5042" y="17027"/>
                  <a:pt x="5061" y="16997"/>
                  <a:pt x="5081" y="16967"/>
                </a:cubicBezTo>
                <a:cubicBezTo>
                  <a:pt x="5100" y="16937"/>
                  <a:pt x="5120" y="16907"/>
                  <a:pt x="5141" y="16878"/>
                </a:cubicBezTo>
                <a:cubicBezTo>
                  <a:pt x="5162" y="16844"/>
                  <a:pt x="5182" y="16811"/>
                  <a:pt x="5203" y="16777"/>
                </a:cubicBezTo>
                <a:cubicBezTo>
                  <a:pt x="5224" y="16744"/>
                  <a:pt x="5245" y="16710"/>
                  <a:pt x="5268" y="16676"/>
                </a:cubicBezTo>
                <a:cubicBezTo>
                  <a:pt x="5290" y="16639"/>
                  <a:pt x="5312" y="16602"/>
                  <a:pt x="5334" y="16565"/>
                </a:cubicBezTo>
                <a:cubicBezTo>
                  <a:pt x="5357" y="16528"/>
                  <a:pt x="5379" y="16491"/>
                  <a:pt x="5403" y="16454"/>
                </a:cubicBezTo>
                <a:cubicBezTo>
                  <a:pt x="5425" y="16414"/>
                  <a:pt x="5448" y="16373"/>
                  <a:pt x="5471" y="16333"/>
                </a:cubicBezTo>
                <a:cubicBezTo>
                  <a:pt x="5494" y="16292"/>
                  <a:pt x="5518" y="16252"/>
                  <a:pt x="5541" y="16211"/>
                </a:cubicBezTo>
                <a:cubicBezTo>
                  <a:pt x="5565" y="16168"/>
                  <a:pt x="5588" y="16124"/>
                  <a:pt x="5612" y="16081"/>
                </a:cubicBezTo>
                <a:cubicBezTo>
                  <a:pt x="5636" y="16037"/>
                  <a:pt x="5661" y="15994"/>
                  <a:pt x="5686" y="15950"/>
                </a:cubicBezTo>
                <a:cubicBezTo>
                  <a:pt x="5733" y="15858"/>
                  <a:pt x="5780" y="15766"/>
                  <a:pt x="5827" y="15673"/>
                </a:cubicBezTo>
                <a:cubicBezTo>
                  <a:pt x="5874" y="15575"/>
                  <a:pt x="5924" y="15478"/>
                  <a:pt x="5974" y="15380"/>
                </a:cubicBezTo>
                <a:cubicBezTo>
                  <a:pt x="6018" y="15278"/>
                  <a:pt x="6065" y="15176"/>
                  <a:pt x="6113" y="15073"/>
                </a:cubicBezTo>
                <a:cubicBezTo>
                  <a:pt x="6160" y="14967"/>
                  <a:pt x="6207" y="14860"/>
                  <a:pt x="6254" y="14754"/>
                </a:cubicBezTo>
                <a:cubicBezTo>
                  <a:pt x="6274" y="14699"/>
                  <a:pt x="6295" y="14644"/>
                  <a:pt x="6316" y="14589"/>
                </a:cubicBezTo>
                <a:cubicBezTo>
                  <a:pt x="6337" y="14534"/>
                  <a:pt x="6358" y="14479"/>
                  <a:pt x="6380" y="14424"/>
                </a:cubicBezTo>
                <a:cubicBezTo>
                  <a:pt x="6400" y="14368"/>
                  <a:pt x="6419" y="14311"/>
                  <a:pt x="6440" y="14254"/>
                </a:cubicBezTo>
                <a:cubicBezTo>
                  <a:pt x="6460" y="14198"/>
                  <a:pt x="6481" y="14141"/>
                  <a:pt x="6501" y="14084"/>
                </a:cubicBezTo>
                <a:cubicBezTo>
                  <a:pt x="6519" y="14026"/>
                  <a:pt x="6537" y="13968"/>
                  <a:pt x="6554" y="13910"/>
                </a:cubicBezTo>
                <a:cubicBezTo>
                  <a:pt x="6572" y="13852"/>
                  <a:pt x="6590" y="13794"/>
                  <a:pt x="6607" y="13736"/>
                </a:cubicBezTo>
                <a:cubicBezTo>
                  <a:pt x="6623" y="13677"/>
                  <a:pt x="6640" y="13618"/>
                  <a:pt x="6656" y="13558"/>
                </a:cubicBezTo>
                <a:cubicBezTo>
                  <a:pt x="6672" y="13499"/>
                  <a:pt x="6688" y="13439"/>
                  <a:pt x="6704" y="13379"/>
                </a:cubicBezTo>
                <a:cubicBezTo>
                  <a:pt x="6716" y="13320"/>
                  <a:pt x="6729" y="13260"/>
                  <a:pt x="6742" y="13200"/>
                </a:cubicBezTo>
                <a:cubicBezTo>
                  <a:pt x="6754" y="13140"/>
                  <a:pt x="6768" y="13079"/>
                  <a:pt x="6781" y="13019"/>
                </a:cubicBezTo>
                <a:cubicBezTo>
                  <a:pt x="6791" y="12959"/>
                  <a:pt x="6802" y="12898"/>
                  <a:pt x="6812" y="12837"/>
                </a:cubicBezTo>
                <a:cubicBezTo>
                  <a:pt x="6822" y="12776"/>
                  <a:pt x="6832" y="12715"/>
                  <a:pt x="6843" y="12654"/>
                </a:cubicBezTo>
                <a:cubicBezTo>
                  <a:pt x="6850" y="12593"/>
                  <a:pt x="6857" y="12532"/>
                  <a:pt x="6865" y="12470"/>
                </a:cubicBezTo>
                <a:cubicBezTo>
                  <a:pt x="6872" y="12409"/>
                  <a:pt x="6880" y="12348"/>
                  <a:pt x="6887" y="12286"/>
                </a:cubicBezTo>
                <a:cubicBezTo>
                  <a:pt x="6890" y="12225"/>
                  <a:pt x="6893" y="12163"/>
                  <a:pt x="6896" y="12102"/>
                </a:cubicBezTo>
                <a:cubicBezTo>
                  <a:pt x="6899" y="12041"/>
                  <a:pt x="6902" y="11979"/>
                  <a:pt x="6905" y="11918"/>
                </a:cubicBezTo>
                <a:cubicBezTo>
                  <a:pt x="6903" y="11856"/>
                  <a:pt x="6902" y="11795"/>
                  <a:pt x="6902" y="11733"/>
                </a:cubicBezTo>
                <a:cubicBezTo>
                  <a:pt x="6902" y="11672"/>
                  <a:pt x="6902" y="11610"/>
                  <a:pt x="6902" y="11548"/>
                </a:cubicBezTo>
                <a:cubicBezTo>
                  <a:pt x="6896" y="11487"/>
                  <a:pt x="6891" y="11426"/>
                  <a:pt x="6886" y="11365"/>
                </a:cubicBezTo>
                <a:cubicBezTo>
                  <a:pt x="6881" y="11304"/>
                  <a:pt x="6877" y="11242"/>
                  <a:pt x="6872" y="11181"/>
                </a:cubicBezTo>
                <a:cubicBezTo>
                  <a:pt x="6862" y="11120"/>
                  <a:pt x="6852" y="11060"/>
                  <a:pt x="6842" y="10999"/>
                </a:cubicBezTo>
                <a:cubicBezTo>
                  <a:pt x="6832" y="10938"/>
                  <a:pt x="6822" y="10878"/>
                  <a:pt x="6813" y="10817"/>
                </a:cubicBezTo>
                <a:cubicBezTo>
                  <a:pt x="6799" y="10757"/>
                  <a:pt x="6784" y="10697"/>
                  <a:pt x="6769" y="10637"/>
                </a:cubicBezTo>
                <a:cubicBezTo>
                  <a:pt x="6754" y="10578"/>
                  <a:pt x="6740" y="10518"/>
                  <a:pt x="6725" y="10458"/>
                </a:cubicBezTo>
                <a:cubicBezTo>
                  <a:pt x="6704" y="10398"/>
                  <a:pt x="6684" y="10339"/>
                  <a:pt x="6663" y="10280"/>
                </a:cubicBezTo>
                <a:cubicBezTo>
                  <a:pt x="6643" y="10220"/>
                  <a:pt x="6622" y="10161"/>
                  <a:pt x="6601" y="10102"/>
                </a:cubicBezTo>
                <a:cubicBezTo>
                  <a:pt x="6575" y="10044"/>
                  <a:pt x="6548" y="9986"/>
                  <a:pt x="6522" y="9928"/>
                </a:cubicBezTo>
                <a:cubicBezTo>
                  <a:pt x="6495" y="9871"/>
                  <a:pt x="6469" y="9813"/>
                  <a:pt x="6442" y="9755"/>
                </a:cubicBezTo>
                <a:cubicBezTo>
                  <a:pt x="6410" y="9699"/>
                  <a:pt x="6378" y="9642"/>
                  <a:pt x="6345" y="9586"/>
                </a:cubicBezTo>
                <a:cubicBezTo>
                  <a:pt x="6313" y="9529"/>
                  <a:pt x="6280" y="9473"/>
                  <a:pt x="6248" y="9417"/>
                </a:cubicBezTo>
                <a:cubicBezTo>
                  <a:pt x="6210" y="9362"/>
                  <a:pt x="6171" y="9307"/>
                  <a:pt x="6133" y="9252"/>
                </a:cubicBezTo>
                <a:cubicBezTo>
                  <a:pt x="6095" y="9197"/>
                  <a:pt x="6057" y="9142"/>
                  <a:pt x="6018" y="9087"/>
                </a:cubicBezTo>
                <a:cubicBezTo>
                  <a:pt x="5971" y="9034"/>
                  <a:pt x="5925" y="8981"/>
                  <a:pt x="5879" y="8928"/>
                </a:cubicBezTo>
                <a:cubicBezTo>
                  <a:pt x="5833" y="8875"/>
                  <a:pt x="5787" y="8822"/>
                  <a:pt x="5742" y="8769"/>
                </a:cubicBezTo>
                <a:cubicBezTo>
                  <a:pt x="5724" y="8751"/>
                  <a:pt x="5706" y="8733"/>
                  <a:pt x="5689" y="8716"/>
                </a:cubicBezTo>
                <a:cubicBezTo>
                  <a:pt x="5672" y="8698"/>
                  <a:pt x="5655" y="8681"/>
                  <a:pt x="5638" y="8663"/>
                </a:cubicBezTo>
                <a:cubicBezTo>
                  <a:pt x="5619" y="8646"/>
                  <a:pt x="5601" y="8628"/>
                  <a:pt x="5583" y="8611"/>
                </a:cubicBezTo>
                <a:cubicBezTo>
                  <a:pt x="5565" y="8593"/>
                  <a:pt x="5547" y="8576"/>
                  <a:pt x="5530" y="8559"/>
                </a:cubicBezTo>
                <a:cubicBezTo>
                  <a:pt x="5510" y="8542"/>
                  <a:pt x="5491" y="8525"/>
                  <a:pt x="5472" y="8508"/>
                </a:cubicBezTo>
                <a:cubicBezTo>
                  <a:pt x="5453" y="8492"/>
                  <a:pt x="5434" y="8475"/>
                  <a:pt x="5415" y="8458"/>
                </a:cubicBezTo>
                <a:cubicBezTo>
                  <a:pt x="5394" y="8442"/>
                  <a:pt x="5374" y="8425"/>
                  <a:pt x="5353" y="8409"/>
                </a:cubicBezTo>
                <a:cubicBezTo>
                  <a:pt x="5333" y="8393"/>
                  <a:pt x="5313" y="8376"/>
                  <a:pt x="5294" y="8360"/>
                </a:cubicBezTo>
                <a:cubicBezTo>
                  <a:pt x="5272" y="8343"/>
                  <a:pt x="5251" y="8327"/>
                  <a:pt x="5230" y="8310"/>
                </a:cubicBezTo>
                <a:cubicBezTo>
                  <a:pt x="5209" y="8294"/>
                  <a:pt x="5188" y="8278"/>
                  <a:pt x="5167" y="8262"/>
                </a:cubicBezTo>
                <a:cubicBezTo>
                  <a:pt x="5145" y="8246"/>
                  <a:pt x="5123" y="8230"/>
                  <a:pt x="5101" y="8215"/>
                </a:cubicBezTo>
                <a:cubicBezTo>
                  <a:pt x="5079" y="8199"/>
                  <a:pt x="5057" y="8184"/>
                  <a:pt x="5035" y="8168"/>
                </a:cubicBezTo>
                <a:cubicBezTo>
                  <a:pt x="5011" y="8152"/>
                  <a:pt x="4988" y="8137"/>
                  <a:pt x="4965" y="8121"/>
                </a:cubicBezTo>
                <a:cubicBezTo>
                  <a:pt x="4941" y="8106"/>
                  <a:pt x="4919" y="8090"/>
                  <a:pt x="4897" y="8075"/>
                </a:cubicBezTo>
                <a:cubicBezTo>
                  <a:pt x="4873" y="8059"/>
                  <a:pt x="4849" y="8044"/>
                  <a:pt x="4826" y="8029"/>
                </a:cubicBezTo>
                <a:cubicBezTo>
                  <a:pt x="4803" y="8014"/>
                  <a:pt x="4780" y="7999"/>
                  <a:pt x="4758" y="7984"/>
                </a:cubicBezTo>
                <a:cubicBezTo>
                  <a:pt x="4733" y="7969"/>
                  <a:pt x="4708" y="7955"/>
                  <a:pt x="4683" y="7940"/>
                </a:cubicBezTo>
                <a:cubicBezTo>
                  <a:pt x="4659" y="7926"/>
                  <a:pt x="4634" y="7911"/>
                  <a:pt x="4611" y="7897"/>
                </a:cubicBezTo>
                <a:cubicBezTo>
                  <a:pt x="4584" y="7882"/>
                  <a:pt x="4558" y="7868"/>
                  <a:pt x="4532" y="7854"/>
                </a:cubicBezTo>
                <a:cubicBezTo>
                  <a:pt x="4506" y="7839"/>
                  <a:pt x="4480" y="7825"/>
                  <a:pt x="4455" y="7810"/>
                </a:cubicBezTo>
                <a:cubicBezTo>
                  <a:pt x="4428" y="7796"/>
                  <a:pt x="4402" y="7782"/>
                  <a:pt x="4376" y="7768"/>
                </a:cubicBezTo>
                <a:cubicBezTo>
                  <a:pt x="4350" y="7754"/>
                  <a:pt x="4324" y="7740"/>
                  <a:pt x="4299" y="7726"/>
                </a:cubicBezTo>
                <a:cubicBezTo>
                  <a:pt x="4272" y="7712"/>
                  <a:pt x="4246" y="7698"/>
                  <a:pt x="4219" y="7684"/>
                </a:cubicBezTo>
                <a:cubicBezTo>
                  <a:pt x="4193" y="7671"/>
                  <a:pt x="4166" y="7657"/>
                  <a:pt x="4140" y="7644"/>
                </a:cubicBezTo>
                <a:cubicBezTo>
                  <a:pt x="4081" y="7617"/>
                  <a:pt x="4025" y="7590"/>
                  <a:pt x="3969" y="7564"/>
                </a:cubicBezTo>
                <a:cubicBezTo>
                  <a:pt x="3910" y="7538"/>
                  <a:pt x="3854" y="7512"/>
                  <a:pt x="3798" y="7486"/>
                </a:cubicBezTo>
                <a:cubicBezTo>
                  <a:pt x="3739" y="7461"/>
                  <a:pt x="3680" y="7435"/>
                  <a:pt x="3622" y="7410"/>
                </a:cubicBezTo>
                <a:cubicBezTo>
                  <a:pt x="3563" y="7385"/>
                  <a:pt x="3501" y="7361"/>
                  <a:pt x="3442" y="7336"/>
                </a:cubicBezTo>
                <a:cubicBezTo>
                  <a:pt x="3380" y="7312"/>
                  <a:pt x="3318" y="7289"/>
                  <a:pt x="3256" y="7265"/>
                </a:cubicBezTo>
                <a:cubicBezTo>
                  <a:pt x="3195" y="7241"/>
                  <a:pt x="3130" y="7218"/>
                  <a:pt x="3068" y="7194"/>
                </a:cubicBezTo>
                <a:cubicBezTo>
                  <a:pt x="3003" y="7172"/>
                  <a:pt x="2941" y="7149"/>
                  <a:pt x="2877" y="7127"/>
                </a:cubicBezTo>
                <a:cubicBezTo>
                  <a:pt x="2809" y="7105"/>
                  <a:pt x="2741" y="7082"/>
                  <a:pt x="2674" y="7060"/>
                </a:cubicBezTo>
                <a:cubicBezTo>
                  <a:pt x="2606" y="7039"/>
                  <a:pt x="2541" y="7018"/>
                  <a:pt x="2473" y="6998"/>
                </a:cubicBezTo>
                <a:cubicBezTo>
                  <a:pt x="2439" y="6987"/>
                  <a:pt x="2405" y="6976"/>
                  <a:pt x="2370" y="6966"/>
                </a:cubicBezTo>
                <a:cubicBezTo>
                  <a:pt x="2336" y="6956"/>
                  <a:pt x="2301" y="6945"/>
                  <a:pt x="2267" y="6935"/>
                </a:cubicBezTo>
                <a:cubicBezTo>
                  <a:pt x="2197" y="6914"/>
                  <a:pt x="2126" y="6894"/>
                  <a:pt x="2055" y="6874"/>
                </a:cubicBezTo>
                <a:cubicBezTo>
                  <a:pt x="1985" y="6855"/>
                  <a:pt x="1914" y="6835"/>
                  <a:pt x="1843" y="6817"/>
                </a:cubicBezTo>
                <a:cubicBezTo>
                  <a:pt x="1808" y="6807"/>
                  <a:pt x="1772" y="6797"/>
                  <a:pt x="1736" y="6788"/>
                </a:cubicBezTo>
                <a:cubicBezTo>
                  <a:pt x="1700" y="6779"/>
                  <a:pt x="1664" y="6769"/>
                  <a:pt x="1628" y="6760"/>
                </a:cubicBezTo>
                <a:cubicBezTo>
                  <a:pt x="1590" y="6751"/>
                  <a:pt x="1552" y="6742"/>
                  <a:pt x="1515" y="6732"/>
                </a:cubicBezTo>
                <a:cubicBezTo>
                  <a:pt x="1477" y="6723"/>
                  <a:pt x="1440" y="6714"/>
                  <a:pt x="1402" y="6706"/>
                </a:cubicBezTo>
                <a:cubicBezTo>
                  <a:pt x="1365" y="6697"/>
                  <a:pt x="1327" y="6688"/>
                  <a:pt x="1290" y="6679"/>
                </a:cubicBezTo>
                <a:cubicBezTo>
                  <a:pt x="1252" y="6671"/>
                  <a:pt x="1215" y="6662"/>
                  <a:pt x="1178" y="6653"/>
                </a:cubicBezTo>
                <a:cubicBezTo>
                  <a:pt x="1101" y="6636"/>
                  <a:pt x="1028" y="6618"/>
                  <a:pt x="951" y="6602"/>
                </a:cubicBezTo>
                <a:cubicBezTo>
                  <a:pt x="874" y="6585"/>
                  <a:pt x="795" y="6569"/>
                  <a:pt x="718" y="6552"/>
                </a:cubicBezTo>
                <a:cubicBezTo>
                  <a:pt x="639" y="6536"/>
                  <a:pt x="562" y="6520"/>
                  <a:pt x="483" y="6505"/>
                </a:cubicBezTo>
                <a:cubicBezTo>
                  <a:pt x="403" y="6490"/>
                  <a:pt x="324" y="6474"/>
                  <a:pt x="244" y="6460"/>
                </a:cubicBezTo>
                <a:cubicBezTo>
                  <a:pt x="203" y="6452"/>
                  <a:pt x="163" y="6445"/>
                  <a:pt x="122" y="6437"/>
                </a:cubicBezTo>
                <a:cubicBezTo>
                  <a:pt x="82" y="6430"/>
                  <a:pt x="41" y="6423"/>
                  <a:pt x="0" y="6416"/>
                </a:cubicBezTo>
                <a:cubicBezTo>
                  <a:pt x="0" y="5346"/>
                  <a:pt x="0" y="4277"/>
                  <a:pt x="0" y="3208"/>
                </a:cubicBezTo>
                <a:cubicBezTo>
                  <a:pt x="0" y="2139"/>
                  <a:pt x="0" y="1069"/>
                  <a:pt x="0" y="0"/>
                </a:cubicBezTo>
                <a:cubicBezTo>
                  <a:pt x="221" y="11"/>
                  <a:pt x="441" y="23"/>
                  <a:pt x="661" y="34"/>
                </a:cubicBezTo>
                <a:cubicBezTo>
                  <a:pt x="881" y="45"/>
                  <a:pt x="1101" y="57"/>
                  <a:pt x="1322" y="68"/>
                </a:cubicBezTo>
                <a:cubicBezTo>
                  <a:pt x="1535" y="82"/>
                  <a:pt x="1750" y="97"/>
                  <a:pt x="1964" y="112"/>
                </a:cubicBezTo>
                <a:cubicBezTo>
                  <a:pt x="2178" y="126"/>
                  <a:pt x="2392" y="141"/>
                  <a:pt x="2606" y="155"/>
                </a:cubicBezTo>
                <a:cubicBezTo>
                  <a:pt x="2812" y="173"/>
                  <a:pt x="3019" y="191"/>
                  <a:pt x="3226" y="209"/>
                </a:cubicBezTo>
                <a:cubicBezTo>
                  <a:pt x="3432" y="227"/>
                  <a:pt x="3639" y="244"/>
                  <a:pt x="3845" y="262"/>
                </a:cubicBezTo>
                <a:cubicBezTo>
                  <a:pt x="4044" y="283"/>
                  <a:pt x="4243" y="304"/>
                  <a:pt x="4442" y="326"/>
                </a:cubicBezTo>
                <a:cubicBezTo>
                  <a:pt x="4641" y="347"/>
                  <a:pt x="4841" y="368"/>
                  <a:pt x="5041" y="389"/>
                </a:cubicBezTo>
                <a:cubicBezTo>
                  <a:pt x="5232" y="413"/>
                  <a:pt x="5424" y="437"/>
                  <a:pt x="5617" y="461"/>
                </a:cubicBezTo>
                <a:cubicBezTo>
                  <a:pt x="5809" y="485"/>
                  <a:pt x="6002" y="509"/>
                  <a:pt x="6195" y="533"/>
                </a:cubicBezTo>
                <a:cubicBezTo>
                  <a:pt x="6380" y="560"/>
                  <a:pt x="6566" y="587"/>
                  <a:pt x="6751" y="614"/>
                </a:cubicBezTo>
                <a:cubicBezTo>
                  <a:pt x="6937" y="641"/>
                  <a:pt x="7122" y="668"/>
                  <a:pt x="7308" y="695"/>
                </a:cubicBezTo>
                <a:cubicBezTo>
                  <a:pt x="7486" y="726"/>
                  <a:pt x="7665" y="756"/>
                  <a:pt x="7844" y="786"/>
                </a:cubicBezTo>
                <a:cubicBezTo>
                  <a:pt x="8023" y="816"/>
                  <a:pt x="8203" y="846"/>
                  <a:pt x="8383" y="876"/>
                </a:cubicBezTo>
                <a:cubicBezTo>
                  <a:pt x="8553" y="909"/>
                  <a:pt x="8724" y="942"/>
                  <a:pt x="8895" y="975"/>
                </a:cubicBezTo>
                <a:cubicBezTo>
                  <a:pt x="9066" y="1007"/>
                  <a:pt x="9238" y="1040"/>
                  <a:pt x="9410" y="1073"/>
                </a:cubicBezTo>
                <a:cubicBezTo>
                  <a:pt x="9574" y="1108"/>
                  <a:pt x="9738" y="1144"/>
                  <a:pt x="9902" y="1180"/>
                </a:cubicBezTo>
                <a:cubicBezTo>
                  <a:pt x="10067" y="1216"/>
                  <a:pt x="10232" y="1251"/>
                  <a:pt x="10397" y="1287"/>
                </a:cubicBezTo>
                <a:cubicBezTo>
                  <a:pt x="10554" y="1325"/>
                  <a:pt x="10711" y="1363"/>
                  <a:pt x="10868" y="1401"/>
                </a:cubicBezTo>
                <a:cubicBezTo>
                  <a:pt x="11025" y="1439"/>
                  <a:pt x="11181" y="1477"/>
                  <a:pt x="11339" y="1515"/>
                </a:cubicBezTo>
                <a:cubicBezTo>
                  <a:pt x="11490" y="1556"/>
                  <a:pt x="11641" y="1596"/>
                  <a:pt x="11792" y="1637"/>
                </a:cubicBezTo>
                <a:cubicBezTo>
                  <a:pt x="11942" y="1678"/>
                  <a:pt x="12093" y="1718"/>
                  <a:pt x="12243" y="1759"/>
                </a:cubicBezTo>
                <a:cubicBezTo>
                  <a:pt x="12387" y="1802"/>
                  <a:pt x="12531" y="1845"/>
                  <a:pt x="12675" y="1889"/>
                </a:cubicBezTo>
                <a:cubicBezTo>
                  <a:pt x="12819" y="1932"/>
                  <a:pt x="12963" y="1975"/>
                  <a:pt x="13105" y="2018"/>
                </a:cubicBezTo>
                <a:cubicBezTo>
                  <a:pt x="13242" y="2064"/>
                  <a:pt x="13379" y="2110"/>
                  <a:pt x="13516" y="2155"/>
                </a:cubicBezTo>
                <a:cubicBezTo>
                  <a:pt x="13652" y="2201"/>
                  <a:pt x="13789" y="2247"/>
                  <a:pt x="13924" y="2293"/>
                </a:cubicBezTo>
                <a:cubicBezTo>
                  <a:pt x="14054" y="2341"/>
                  <a:pt x="14183" y="2388"/>
                  <a:pt x="14313" y="2436"/>
                </a:cubicBezTo>
                <a:cubicBezTo>
                  <a:pt x="14442" y="2484"/>
                  <a:pt x="14572" y="2532"/>
                  <a:pt x="14701" y="2580"/>
                </a:cubicBezTo>
                <a:cubicBezTo>
                  <a:pt x="14825" y="2630"/>
                  <a:pt x="14948" y="2680"/>
                  <a:pt x="15070" y="2730"/>
                </a:cubicBezTo>
                <a:cubicBezTo>
                  <a:pt x="15193" y="2780"/>
                  <a:pt x="15315" y="2830"/>
                  <a:pt x="15437" y="2880"/>
                </a:cubicBezTo>
                <a:cubicBezTo>
                  <a:pt x="15552" y="2932"/>
                  <a:pt x="15667" y="2984"/>
                  <a:pt x="15782" y="3036"/>
                </a:cubicBezTo>
                <a:cubicBezTo>
                  <a:pt x="15897" y="3089"/>
                  <a:pt x="16012" y="3141"/>
                  <a:pt x="16126" y="3193"/>
                </a:cubicBezTo>
                <a:cubicBezTo>
                  <a:pt x="16235" y="3247"/>
                  <a:pt x="16344" y="3301"/>
                  <a:pt x="16453" y="3355"/>
                </a:cubicBezTo>
                <a:cubicBezTo>
                  <a:pt x="16562" y="3410"/>
                  <a:pt x="16671" y="3464"/>
                  <a:pt x="16780" y="3518"/>
                </a:cubicBezTo>
                <a:cubicBezTo>
                  <a:pt x="16883" y="3574"/>
                  <a:pt x="16985" y="3630"/>
                  <a:pt x="17087" y="3686"/>
                </a:cubicBezTo>
                <a:cubicBezTo>
                  <a:pt x="17189" y="3742"/>
                  <a:pt x="17291" y="3798"/>
                  <a:pt x="17392" y="3854"/>
                </a:cubicBezTo>
                <a:cubicBezTo>
                  <a:pt x="17487" y="3912"/>
                  <a:pt x="17581" y="3970"/>
                  <a:pt x="17675" y="4029"/>
                </a:cubicBezTo>
                <a:cubicBezTo>
                  <a:pt x="17769" y="4087"/>
                  <a:pt x="17862" y="4145"/>
                  <a:pt x="17955" y="4203"/>
                </a:cubicBezTo>
                <a:cubicBezTo>
                  <a:pt x="18043" y="4263"/>
                  <a:pt x="18131" y="4322"/>
                  <a:pt x="18218" y="4382"/>
                </a:cubicBezTo>
                <a:cubicBezTo>
                  <a:pt x="18306" y="4442"/>
                  <a:pt x="18394" y="4501"/>
                  <a:pt x="18482" y="4561"/>
                </a:cubicBezTo>
                <a:cubicBezTo>
                  <a:pt x="18563" y="4622"/>
                  <a:pt x="18643" y="4683"/>
                  <a:pt x="18723" y="4745"/>
                </a:cubicBezTo>
                <a:cubicBezTo>
                  <a:pt x="18804" y="4806"/>
                  <a:pt x="18884" y="4867"/>
                  <a:pt x="18965" y="4929"/>
                </a:cubicBezTo>
                <a:cubicBezTo>
                  <a:pt x="19038" y="4992"/>
                  <a:pt x="19111" y="5055"/>
                  <a:pt x="19184" y="5118"/>
                </a:cubicBezTo>
                <a:cubicBezTo>
                  <a:pt x="19257" y="5180"/>
                  <a:pt x="19330" y="5243"/>
                  <a:pt x="19403" y="5307"/>
                </a:cubicBezTo>
                <a:cubicBezTo>
                  <a:pt x="19471" y="5371"/>
                  <a:pt x="19538" y="5435"/>
                  <a:pt x="19605" y="5500"/>
                </a:cubicBezTo>
                <a:cubicBezTo>
                  <a:pt x="19672" y="5564"/>
                  <a:pt x="19739" y="5629"/>
                  <a:pt x="19807" y="5693"/>
                </a:cubicBezTo>
                <a:cubicBezTo>
                  <a:pt x="19866" y="5759"/>
                  <a:pt x="19925" y="5825"/>
                  <a:pt x="19985" y="5891"/>
                </a:cubicBezTo>
                <a:cubicBezTo>
                  <a:pt x="20045" y="5957"/>
                  <a:pt x="20104" y="6023"/>
                  <a:pt x="20163" y="6088"/>
                </a:cubicBezTo>
                <a:cubicBezTo>
                  <a:pt x="20216" y="6156"/>
                  <a:pt x="20268" y="6223"/>
                  <a:pt x="20321" y="6291"/>
                </a:cubicBezTo>
                <a:cubicBezTo>
                  <a:pt x="20373" y="6358"/>
                  <a:pt x="20425" y="6425"/>
                  <a:pt x="20478" y="6493"/>
                </a:cubicBezTo>
                <a:cubicBezTo>
                  <a:pt x="20524" y="6561"/>
                  <a:pt x="20569" y="6629"/>
                  <a:pt x="20614" y="6698"/>
                </a:cubicBezTo>
                <a:cubicBezTo>
                  <a:pt x="20659" y="6766"/>
                  <a:pt x="20703" y="6835"/>
                  <a:pt x="20749" y="6903"/>
                </a:cubicBezTo>
                <a:cubicBezTo>
                  <a:pt x="20787" y="6973"/>
                  <a:pt x="20826" y="7042"/>
                  <a:pt x="20865" y="7111"/>
                </a:cubicBezTo>
                <a:cubicBezTo>
                  <a:pt x="20904" y="7181"/>
                  <a:pt x="20943" y="7250"/>
                  <a:pt x="20982" y="7320"/>
                </a:cubicBezTo>
                <a:cubicBezTo>
                  <a:pt x="21013" y="7390"/>
                  <a:pt x="21044" y="7461"/>
                  <a:pt x="21076" y="7532"/>
                </a:cubicBezTo>
                <a:cubicBezTo>
                  <a:pt x="21108" y="7603"/>
                  <a:pt x="21139" y="7674"/>
                  <a:pt x="21170" y="7744"/>
                </a:cubicBezTo>
                <a:cubicBezTo>
                  <a:pt x="21195" y="7816"/>
                  <a:pt x="21219" y="7887"/>
                  <a:pt x="21244" y="7959"/>
                </a:cubicBezTo>
                <a:cubicBezTo>
                  <a:pt x="21268" y="8030"/>
                  <a:pt x="21292" y="8102"/>
                  <a:pt x="21317" y="8173"/>
                </a:cubicBezTo>
                <a:cubicBezTo>
                  <a:pt x="21335" y="8246"/>
                  <a:pt x="21353" y="8318"/>
                  <a:pt x="21370" y="8391"/>
                </a:cubicBezTo>
                <a:cubicBezTo>
                  <a:pt x="21388" y="8463"/>
                  <a:pt x="21406" y="8536"/>
                  <a:pt x="21423" y="8609"/>
                </a:cubicBezTo>
                <a:cubicBezTo>
                  <a:pt x="21434" y="8682"/>
                  <a:pt x="21444" y="8755"/>
                  <a:pt x="21454" y="8828"/>
                </a:cubicBezTo>
                <a:cubicBezTo>
                  <a:pt x="21465" y="8901"/>
                  <a:pt x="21475" y="8974"/>
                  <a:pt x="21485" y="9047"/>
                </a:cubicBezTo>
                <a:cubicBezTo>
                  <a:pt x="21494" y="9195"/>
                  <a:pt x="21500" y="9343"/>
                  <a:pt x="21509" y="9491"/>
                </a:cubicBezTo>
                <a:cubicBezTo>
                  <a:pt x="21521" y="9634"/>
                  <a:pt x="21529" y="9777"/>
                  <a:pt x="21541" y="9920"/>
                </a:cubicBezTo>
                <a:cubicBezTo>
                  <a:pt x="21550" y="10056"/>
                  <a:pt x="21556" y="10193"/>
                  <a:pt x="21565" y="10329"/>
                </a:cubicBezTo>
                <a:cubicBezTo>
                  <a:pt x="21571" y="10460"/>
                  <a:pt x="21579" y="10592"/>
                  <a:pt x="21585" y="10723"/>
                </a:cubicBezTo>
                <a:cubicBezTo>
                  <a:pt x="21588" y="10850"/>
                  <a:pt x="21594" y="10976"/>
                  <a:pt x="21597" y="11103"/>
                </a:cubicBezTo>
                <a:cubicBezTo>
                  <a:pt x="21597" y="11227"/>
                  <a:pt x="21600" y="11352"/>
                  <a:pt x="21600" y="11476"/>
                </a:cubicBezTo>
                <a:cubicBezTo>
                  <a:pt x="21600" y="11600"/>
                  <a:pt x="21600" y="11722"/>
                  <a:pt x="21600" y="11845"/>
                </a:cubicBezTo>
                <a:cubicBezTo>
                  <a:pt x="21597" y="11967"/>
                  <a:pt x="21594" y="12089"/>
                  <a:pt x="21591" y="12212"/>
                </a:cubicBezTo>
                <a:cubicBezTo>
                  <a:pt x="21588" y="12335"/>
                  <a:pt x="21588" y="12459"/>
                  <a:pt x="21585" y="12581"/>
                </a:cubicBezTo>
                <a:cubicBezTo>
                  <a:pt x="21582" y="12708"/>
                  <a:pt x="21576" y="12834"/>
                  <a:pt x="21574" y="12960"/>
                </a:cubicBezTo>
                <a:cubicBezTo>
                  <a:pt x="21571" y="13089"/>
                  <a:pt x="21565" y="13219"/>
                  <a:pt x="21562" y="13347"/>
                </a:cubicBezTo>
                <a:cubicBezTo>
                  <a:pt x="21559" y="13482"/>
                  <a:pt x="21553" y="13616"/>
                  <a:pt x="21550" y="13750"/>
                </a:cubicBezTo>
                <a:cubicBezTo>
                  <a:pt x="21547" y="13890"/>
                  <a:pt x="21541" y="14030"/>
                  <a:pt x="21538" y="14170"/>
                </a:cubicBezTo>
                <a:cubicBezTo>
                  <a:pt x="21535" y="14318"/>
                  <a:pt x="21529" y="14467"/>
                  <a:pt x="21526" y="14614"/>
                </a:cubicBezTo>
                <a:cubicBezTo>
                  <a:pt x="21523" y="14771"/>
                  <a:pt x="21518" y="14927"/>
                  <a:pt x="21515" y="15084"/>
                </a:cubicBezTo>
                <a:cubicBezTo>
                  <a:pt x="21515" y="15250"/>
                  <a:pt x="21512" y="15416"/>
                  <a:pt x="21512" y="15582"/>
                </a:cubicBezTo>
                <a:cubicBezTo>
                  <a:pt x="21512" y="15759"/>
                  <a:pt x="21509" y="15937"/>
                  <a:pt x="21509" y="16114"/>
                </a:cubicBezTo>
                <a:cubicBezTo>
                  <a:pt x="21347" y="16114"/>
                  <a:pt x="21185" y="16114"/>
                  <a:pt x="21023" y="16114"/>
                </a:cubicBezTo>
                <a:cubicBezTo>
                  <a:pt x="20852" y="16114"/>
                  <a:pt x="20684" y="16114"/>
                  <a:pt x="20514" y="16114"/>
                </a:cubicBezTo>
                <a:cubicBezTo>
                  <a:pt x="20340" y="16114"/>
                  <a:pt x="20166" y="16114"/>
                  <a:pt x="19992" y="16114"/>
                </a:cubicBezTo>
                <a:cubicBezTo>
                  <a:pt x="19816" y="16114"/>
                  <a:pt x="19639" y="16114"/>
                  <a:pt x="19462" y="16114"/>
                </a:cubicBezTo>
                <a:cubicBezTo>
                  <a:pt x="19286" y="16114"/>
                  <a:pt x="19106" y="16114"/>
                  <a:pt x="18929" y="16114"/>
                </a:cubicBezTo>
                <a:cubicBezTo>
                  <a:pt x="18756" y="16114"/>
                  <a:pt x="18579" y="16114"/>
                  <a:pt x="18405" y="16114"/>
                </a:cubicBezTo>
                <a:cubicBezTo>
                  <a:pt x="18235" y="16114"/>
                  <a:pt x="18064" y="16114"/>
                  <a:pt x="17893" y="16114"/>
                </a:cubicBezTo>
                <a:cubicBezTo>
                  <a:pt x="17731" y="16114"/>
                  <a:pt x="17569" y="16114"/>
                  <a:pt x="17407" y="16114"/>
                </a:cubicBezTo>
                <a:cubicBezTo>
                  <a:pt x="17254" y="16114"/>
                  <a:pt x="17101" y="16114"/>
                  <a:pt x="16948" y="16114"/>
                </a:cubicBezTo>
                <a:cubicBezTo>
                  <a:pt x="16809" y="16114"/>
                  <a:pt x="16668" y="16114"/>
                  <a:pt x="16527" y="16114"/>
                </a:cubicBezTo>
                <a:cubicBezTo>
                  <a:pt x="16400" y="16114"/>
                  <a:pt x="16274" y="16114"/>
                  <a:pt x="16147" y="16114"/>
                </a:cubicBezTo>
                <a:cubicBezTo>
                  <a:pt x="16041" y="16114"/>
                  <a:pt x="15932" y="16114"/>
                  <a:pt x="15823" y="16114"/>
                </a:cubicBezTo>
                <a:cubicBezTo>
                  <a:pt x="15735" y="16114"/>
                  <a:pt x="15646" y="16114"/>
                  <a:pt x="15555" y="16114"/>
                </a:cubicBezTo>
                <a:cubicBezTo>
                  <a:pt x="15490" y="16114"/>
                  <a:pt x="15423" y="16114"/>
                  <a:pt x="15355" y="16114"/>
                </a:cubicBezTo>
                <a:cubicBezTo>
                  <a:pt x="15314" y="16114"/>
                  <a:pt x="15273" y="16114"/>
                  <a:pt x="15231" y="16114"/>
                </a:cubicBezTo>
                <a:cubicBezTo>
                  <a:pt x="15217" y="16114"/>
                  <a:pt x="15202" y="16114"/>
                  <a:pt x="15184" y="16114"/>
                </a:cubicBezTo>
                <a:cubicBezTo>
                  <a:pt x="15178" y="16121"/>
                  <a:pt x="15172" y="16126"/>
                  <a:pt x="15165" y="16132"/>
                </a:cubicBezTo>
                <a:cubicBezTo>
                  <a:pt x="15158" y="16138"/>
                  <a:pt x="15150" y="16144"/>
                  <a:pt x="15143" y="16149"/>
                </a:cubicBezTo>
                <a:cubicBezTo>
                  <a:pt x="15124" y="16166"/>
                  <a:pt x="15104" y="16183"/>
                  <a:pt x="15084" y="16200"/>
                </a:cubicBezTo>
                <a:cubicBezTo>
                  <a:pt x="15063" y="16217"/>
                  <a:pt x="15043" y="16234"/>
                  <a:pt x="15022" y="16251"/>
                </a:cubicBezTo>
                <a:cubicBezTo>
                  <a:pt x="15009" y="16264"/>
                  <a:pt x="14995" y="16276"/>
                  <a:pt x="14981" y="16288"/>
                </a:cubicBezTo>
                <a:cubicBezTo>
                  <a:pt x="14966" y="16301"/>
                  <a:pt x="14952" y="16313"/>
                  <a:pt x="14937" y="16325"/>
                </a:cubicBezTo>
                <a:cubicBezTo>
                  <a:pt x="14922" y="16340"/>
                  <a:pt x="14907" y="16355"/>
                  <a:pt x="14892" y="16370"/>
                </a:cubicBezTo>
                <a:cubicBezTo>
                  <a:pt x="14877" y="16385"/>
                  <a:pt x="14862" y="16400"/>
                  <a:pt x="14846" y="16415"/>
                </a:cubicBezTo>
                <a:cubicBezTo>
                  <a:pt x="14828" y="16432"/>
                  <a:pt x="14810" y="16449"/>
                  <a:pt x="14793" y="16466"/>
                </a:cubicBezTo>
                <a:cubicBezTo>
                  <a:pt x="14775" y="16483"/>
                  <a:pt x="14757" y="16500"/>
                  <a:pt x="14740" y="16517"/>
                </a:cubicBezTo>
                <a:cubicBezTo>
                  <a:pt x="14722" y="16536"/>
                  <a:pt x="14704" y="16556"/>
                  <a:pt x="14685" y="16575"/>
                </a:cubicBezTo>
                <a:cubicBezTo>
                  <a:pt x="14666" y="16594"/>
                  <a:pt x="14647" y="16614"/>
                  <a:pt x="14628" y="16633"/>
                </a:cubicBezTo>
                <a:cubicBezTo>
                  <a:pt x="14609" y="16654"/>
                  <a:pt x="14589" y="16676"/>
                  <a:pt x="14570" y="16697"/>
                </a:cubicBezTo>
                <a:cubicBezTo>
                  <a:pt x="14551" y="16719"/>
                  <a:pt x="14532" y="16740"/>
                  <a:pt x="14513" y="16761"/>
                </a:cubicBezTo>
                <a:cubicBezTo>
                  <a:pt x="14494" y="16785"/>
                  <a:pt x="14474" y="16808"/>
                  <a:pt x="14454" y="16832"/>
                </a:cubicBezTo>
                <a:cubicBezTo>
                  <a:pt x="14433" y="16855"/>
                  <a:pt x="14413" y="16878"/>
                  <a:pt x="14392" y="16901"/>
                </a:cubicBezTo>
                <a:cubicBezTo>
                  <a:pt x="14373" y="16927"/>
                  <a:pt x="14354" y="16952"/>
                  <a:pt x="14335" y="16978"/>
                </a:cubicBezTo>
                <a:cubicBezTo>
                  <a:pt x="14316" y="17003"/>
                  <a:pt x="14296" y="17028"/>
                  <a:pt x="14277" y="17053"/>
                </a:cubicBezTo>
                <a:cubicBezTo>
                  <a:pt x="14258" y="17081"/>
                  <a:pt x="14239" y="17108"/>
                  <a:pt x="14220" y="17135"/>
                </a:cubicBezTo>
                <a:cubicBezTo>
                  <a:pt x="14200" y="17162"/>
                  <a:pt x="14180" y="17188"/>
                  <a:pt x="14160" y="17215"/>
                </a:cubicBezTo>
                <a:cubicBezTo>
                  <a:pt x="14142" y="17244"/>
                  <a:pt x="14123" y="17273"/>
                  <a:pt x="14105" y="17301"/>
                </a:cubicBezTo>
                <a:cubicBezTo>
                  <a:pt x="14086" y="17330"/>
                  <a:pt x="14067" y="17358"/>
                  <a:pt x="14048" y="17387"/>
                </a:cubicBezTo>
                <a:cubicBezTo>
                  <a:pt x="14031" y="17417"/>
                  <a:pt x="14015" y="17447"/>
                  <a:pt x="13997" y="17478"/>
                </a:cubicBezTo>
                <a:cubicBezTo>
                  <a:pt x="13980" y="17508"/>
                  <a:pt x="13962" y="17538"/>
                  <a:pt x="13945" y="17568"/>
                </a:cubicBezTo>
                <a:cubicBezTo>
                  <a:pt x="13930" y="17599"/>
                  <a:pt x="13914" y="17631"/>
                  <a:pt x="13899" y="17662"/>
                </a:cubicBezTo>
                <a:cubicBezTo>
                  <a:pt x="13883" y="17693"/>
                  <a:pt x="13867" y="17725"/>
                  <a:pt x="13850" y="17756"/>
                </a:cubicBezTo>
                <a:cubicBezTo>
                  <a:pt x="13837" y="17789"/>
                  <a:pt x="13824" y="17822"/>
                  <a:pt x="13811" y="17855"/>
                </a:cubicBezTo>
                <a:cubicBezTo>
                  <a:pt x="13797" y="17888"/>
                  <a:pt x="13784" y="17921"/>
                  <a:pt x="13771" y="17954"/>
                </a:cubicBezTo>
                <a:cubicBezTo>
                  <a:pt x="13761" y="17987"/>
                  <a:pt x="13750" y="18021"/>
                  <a:pt x="13740" y="18055"/>
                </a:cubicBezTo>
                <a:cubicBezTo>
                  <a:pt x="13729" y="18089"/>
                  <a:pt x="13718" y="18123"/>
                  <a:pt x="13706" y="18157"/>
                </a:cubicBezTo>
                <a:cubicBezTo>
                  <a:pt x="13697" y="18192"/>
                  <a:pt x="13688" y="18227"/>
                  <a:pt x="13680" y="18263"/>
                </a:cubicBezTo>
                <a:cubicBezTo>
                  <a:pt x="13671" y="18298"/>
                  <a:pt x="13662" y="18333"/>
                  <a:pt x="13653" y="18368"/>
                </a:cubicBezTo>
                <a:cubicBezTo>
                  <a:pt x="13649" y="18404"/>
                  <a:pt x="13644" y="18440"/>
                  <a:pt x="13639" y="18477"/>
                </a:cubicBezTo>
                <a:cubicBezTo>
                  <a:pt x="13635" y="18513"/>
                  <a:pt x="13630" y="18549"/>
                  <a:pt x="13624" y="18585"/>
                </a:cubicBezTo>
                <a:cubicBezTo>
                  <a:pt x="13622" y="18622"/>
                  <a:pt x="13621" y="18658"/>
                  <a:pt x="13619" y="18695"/>
                </a:cubicBezTo>
                <a:cubicBezTo>
                  <a:pt x="13618" y="18732"/>
                  <a:pt x="13616" y="18769"/>
                  <a:pt x="13615" y="18805"/>
                </a:cubicBezTo>
                <a:cubicBezTo>
                  <a:pt x="13618" y="18843"/>
                  <a:pt x="13621" y="18880"/>
                  <a:pt x="13624" y="18918"/>
                </a:cubicBezTo>
                <a:cubicBezTo>
                  <a:pt x="13627" y="18955"/>
                  <a:pt x="13630" y="18993"/>
                  <a:pt x="13632" y="19031"/>
                </a:cubicBezTo>
                <a:cubicBezTo>
                  <a:pt x="13640" y="19069"/>
                  <a:pt x="13646" y="19107"/>
                  <a:pt x="13653" y="19145"/>
                </a:cubicBezTo>
                <a:cubicBezTo>
                  <a:pt x="13659" y="19184"/>
                  <a:pt x="13665" y="19222"/>
                  <a:pt x="13671" y="19260"/>
                </a:cubicBezTo>
                <a:cubicBezTo>
                  <a:pt x="13684" y="19298"/>
                  <a:pt x="13697" y="19337"/>
                  <a:pt x="13709" y="19376"/>
                </a:cubicBezTo>
                <a:cubicBezTo>
                  <a:pt x="13721" y="19415"/>
                  <a:pt x="13733" y="19454"/>
                  <a:pt x="13744" y="19492"/>
                </a:cubicBezTo>
                <a:cubicBezTo>
                  <a:pt x="13762" y="19531"/>
                  <a:pt x="13779" y="19570"/>
                  <a:pt x="13796" y="19609"/>
                </a:cubicBezTo>
                <a:cubicBezTo>
                  <a:pt x="13812" y="19648"/>
                  <a:pt x="13828" y="19687"/>
                  <a:pt x="13844" y="19726"/>
                </a:cubicBezTo>
                <a:cubicBezTo>
                  <a:pt x="13868" y="19765"/>
                  <a:pt x="13891" y="19805"/>
                  <a:pt x="13913" y="19844"/>
                </a:cubicBezTo>
                <a:cubicBezTo>
                  <a:pt x="13936" y="19883"/>
                  <a:pt x="13958" y="19923"/>
                  <a:pt x="13980" y="19962"/>
                </a:cubicBezTo>
                <a:cubicBezTo>
                  <a:pt x="14009" y="20002"/>
                  <a:pt x="14039" y="20042"/>
                  <a:pt x="14068" y="20081"/>
                </a:cubicBezTo>
                <a:cubicBezTo>
                  <a:pt x="14097" y="20121"/>
                  <a:pt x="14126" y="20160"/>
                  <a:pt x="14154" y="20200"/>
                </a:cubicBezTo>
                <a:cubicBezTo>
                  <a:pt x="14189" y="20240"/>
                  <a:pt x="14224" y="20279"/>
                  <a:pt x="14259" y="20318"/>
                </a:cubicBezTo>
                <a:cubicBezTo>
                  <a:pt x="14294" y="20358"/>
                  <a:pt x="14329" y="20397"/>
                  <a:pt x="14363" y="20437"/>
                </a:cubicBezTo>
                <a:cubicBezTo>
                  <a:pt x="14405" y="20476"/>
                  <a:pt x="14447" y="20515"/>
                  <a:pt x="14489" y="20554"/>
                </a:cubicBezTo>
                <a:cubicBezTo>
                  <a:pt x="14531" y="20594"/>
                  <a:pt x="14572" y="20633"/>
                  <a:pt x="14613" y="20672"/>
                </a:cubicBezTo>
                <a:cubicBezTo>
                  <a:pt x="14663" y="20711"/>
                  <a:pt x="14713" y="20751"/>
                  <a:pt x="14763" y="20790"/>
                </a:cubicBezTo>
                <a:cubicBezTo>
                  <a:pt x="14812" y="20829"/>
                  <a:pt x="14862" y="20869"/>
                  <a:pt x="14910" y="20908"/>
                </a:cubicBezTo>
                <a:cubicBezTo>
                  <a:pt x="14968" y="20947"/>
                  <a:pt x="15025" y="20986"/>
                  <a:pt x="15082" y="21024"/>
                </a:cubicBezTo>
                <a:cubicBezTo>
                  <a:pt x="15139" y="21063"/>
                  <a:pt x="15196" y="21102"/>
                  <a:pt x="15252" y="21141"/>
                </a:cubicBezTo>
                <a:cubicBezTo>
                  <a:pt x="15317" y="21180"/>
                  <a:pt x="15381" y="21218"/>
                  <a:pt x="15446" y="21256"/>
                </a:cubicBezTo>
                <a:cubicBezTo>
                  <a:pt x="15510" y="21295"/>
                  <a:pt x="15574" y="21333"/>
                  <a:pt x="15638" y="21372"/>
                </a:cubicBezTo>
                <a:cubicBezTo>
                  <a:pt x="15711" y="21410"/>
                  <a:pt x="15785" y="21448"/>
                  <a:pt x="15858" y="21486"/>
                </a:cubicBezTo>
                <a:cubicBezTo>
                  <a:pt x="15931" y="21524"/>
                  <a:pt x="16004" y="21562"/>
                  <a:pt x="16076" y="21600"/>
                </a:cubicBezTo>
              </a:path>
            </a:pathLst>
          </a:custGeom>
          <a:solidFill>
            <a:srgbClr val="FFFFFF">
              <a:alpha val="20000"/>
            </a:srgbClr>
          </a:solidFill>
          <a:ln w="12700">
            <a:miter lim="400000"/>
          </a:ln>
        </p:spPr>
        <p:txBody>
          <a:bodyPr lIns="32146" rIns="32146" anchor="ctr"/>
          <a:lstStyle/>
          <a:p>
            <a:pPr algn="l" defTabSz="315876">
              <a:lnSpc>
                <a:spcPct val="93000"/>
              </a:lnSpc>
              <a:defRPr b="0">
                <a:latin typeface="Arial"/>
                <a:ea typeface="Arial"/>
                <a:cs typeface="Arial"/>
                <a:sym typeface="Arial"/>
              </a:defRPr>
            </a:pPr>
            <a:endParaRPr sz="1266"/>
          </a:p>
        </p:txBody>
      </p:sp>
      <p:sp>
        <p:nvSpPr>
          <p:cNvPr id="15"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51119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Área gris">
    <p:bg>
      <p:bgPr>
        <a:solidFill>
          <a:srgbClr val="565A5C"/>
        </a:solidFill>
        <a:effectLst/>
      </p:bgPr>
    </p:bg>
    <p:spTree>
      <p:nvGrpSpPr>
        <p:cNvPr id="1" name=""/>
        <p:cNvGrpSpPr/>
        <p:nvPr/>
      </p:nvGrpSpPr>
      <p:grpSpPr>
        <a:xfrm>
          <a:off x="0" y="0"/>
          <a:ext cx="0" cy="0"/>
          <a:chOff x="0" y="0"/>
          <a:chExt cx="0" cy="0"/>
        </a:xfrm>
      </p:grpSpPr>
      <p:sp>
        <p:nvSpPr>
          <p:cNvPr id="17" name="Figura"/>
          <p:cNvSpPr/>
          <p:nvPr/>
        </p:nvSpPr>
        <p:spPr>
          <a:xfrm>
            <a:off x="0" y="-8930"/>
            <a:ext cx="2396199"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6" y="21600"/>
                </a:moveTo>
                <a:cubicBezTo>
                  <a:pt x="13397" y="21600"/>
                  <a:pt x="10718" y="21600"/>
                  <a:pt x="8038" y="21600"/>
                </a:cubicBezTo>
                <a:cubicBezTo>
                  <a:pt x="5359" y="21600"/>
                  <a:pt x="2679" y="21600"/>
                  <a:pt x="0" y="21600"/>
                </a:cubicBezTo>
                <a:cubicBezTo>
                  <a:pt x="0" y="20967"/>
                  <a:pt x="0" y="20334"/>
                  <a:pt x="0" y="19701"/>
                </a:cubicBezTo>
                <a:cubicBezTo>
                  <a:pt x="0" y="19068"/>
                  <a:pt x="0" y="18435"/>
                  <a:pt x="0" y="17802"/>
                </a:cubicBezTo>
                <a:cubicBezTo>
                  <a:pt x="103" y="17802"/>
                  <a:pt x="206" y="17802"/>
                  <a:pt x="309" y="17802"/>
                </a:cubicBezTo>
                <a:cubicBezTo>
                  <a:pt x="412" y="17802"/>
                  <a:pt x="512" y="17802"/>
                  <a:pt x="615" y="17801"/>
                </a:cubicBezTo>
                <a:cubicBezTo>
                  <a:pt x="715" y="17800"/>
                  <a:pt x="816" y="17799"/>
                  <a:pt x="916" y="17797"/>
                </a:cubicBezTo>
                <a:cubicBezTo>
                  <a:pt x="1019" y="17795"/>
                  <a:pt x="1119" y="17793"/>
                  <a:pt x="1222" y="17791"/>
                </a:cubicBezTo>
                <a:cubicBezTo>
                  <a:pt x="1322" y="17789"/>
                  <a:pt x="1419" y="17787"/>
                  <a:pt x="1519" y="17785"/>
                </a:cubicBezTo>
                <a:cubicBezTo>
                  <a:pt x="1619" y="17783"/>
                  <a:pt x="1717" y="17780"/>
                  <a:pt x="1817" y="17777"/>
                </a:cubicBezTo>
                <a:cubicBezTo>
                  <a:pt x="1917" y="17774"/>
                  <a:pt x="2014" y="17770"/>
                  <a:pt x="2114" y="17766"/>
                </a:cubicBezTo>
                <a:cubicBezTo>
                  <a:pt x="2211" y="17762"/>
                  <a:pt x="2311" y="17758"/>
                  <a:pt x="2409" y="17754"/>
                </a:cubicBezTo>
                <a:cubicBezTo>
                  <a:pt x="2506" y="17750"/>
                  <a:pt x="2600" y="17746"/>
                  <a:pt x="2697" y="17741"/>
                </a:cubicBezTo>
                <a:cubicBezTo>
                  <a:pt x="2791" y="17735"/>
                  <a:pt x="2888" y="17730"/>
                  <a:pt x="2983" y="17724"/>
                </a:cubicBezTo>
                <a:cubicBezTo>
                  <a:pt x="3077" y="17719"/>
                  <a:pt x="3174" y="17713"/>
                  <a:pt x="3268" y="17707"/>
                </a:cubicBezTo>
                <a:cubicBezTo>
                  <a:pt x="3362" y="17700"/>
                  <a:pt x="3457" y="17693"/>
                  <a:pt x="3551" y="17686"/>
                </a:cubicBezTo>
                <a:cubicBezTo>
                  <a:pt x="3645" y="17679"/>
                  <a:pt x="3739" y="17672"/>
                  <a:pt x="3834" y="17664"/>
                </a:cubicBezTo>
                <a:cubicBezTo>
                  <a:pt x="3879" y="17660"/>
                  <a:pt x="3926" y="17656"/>
                  <a:pt x="3972" y="17652"/>
                </a:cubicBezTo>
                <a:cubicBezTo>
                  <a:pt x="4019" y="17648"/>
                  <a:pt x="4066" y="17644"/>
                  <a:pt x="4113" y="17640"/>
                </a:cubicBezTo>
                <a:cubicBezTo>
                  <a:pt x="4202" y="17632"/>
                  <a:pt x="4290" y="17623"/>
                  <a:pt x="4381" y="17614"/>
                </a:cubicBezTo>
                <a:cubicBezTo>
                  <a:pt x="4473" y="17605"/>
                  <a:pt x="4564" y="17596"/>
                  <a:pt x="4658" y="17586"/>
                </a:cubicBezTo>
                <a:cubicBezTo>
                  <a:pt x="4673" y="17566"/>
                  <a:pt x="4687" y="17545"/>
                  <a:pt x="4702" y="17525"/>
                </a:cubicBezTo>
                <a:cubicBezTo>
                  <a:pt x="4743" y="17465"/>
                  <a:pt x="4788" y="17404"/>
                  <a:pt x="4832" y="17344"/>
                </a:cubicBezTo>
                <a:cubicBezTo>
                  <a:pt x="4846" y="17322"/>
                  <a:pt x="4861" y="17300"/>
                  <a:pt x="4876" y="17279"/>
                </a:cubicBezTo>
                <a:cubicBezTo>
                  <a:pt x="4891" y="17257"/>
                  <a:pt x="4905" y="17236"/>
                  <a:pt x="4920" y="17214"/>
                </a:cubicBezTo>
                <a:cubicBezTo>
                  <a:pt x="4936" y="17188"/>
                  <a:pt x="4953" y="17162"/>
                  <a:pt x="4970" y="17135"/>
                </a:cubicBezTo>
                <a:cubicBezTo>
                  <a:pt x="4988" y="17109"/>
                  <a:pt x="5005" y="17083"/>
                  <a:pt x="5023" y="17057"/>
                </a:cubicBezTo>
                <a:cubicBezTo>
                  <a:pt x="5042" y="17027"/>
                  <a:pt x="5061" y="16997"/>
                  <a:pt x="5081" y="16967"/>
                </a:cubicBezTo>
                <a:cubicBezTo>
                  <a:pt x="5100" y="16937"/>
                  <a:pt x="5120" y="16907"/>
                  <a:pt x="5141" y="16878"/>
                </a:cubicBezTo>
                <a:cubicBezTo>
                  <a:pt x="5162" y="16844"/>
                  <a:pt x="5182" y="16811"/>
                  <a:pt x="5203" y="16777"/>
                </a:cubicBezTo>
                <a:cubicBezTo>
                  <a:pt x="5224" y="16744"/>
                  <a:pt x="5245" y="16710"/>
                  <a:pt x="5268" y="16676"/>
                </a:cubicBezTo>
                <a:cubicBezTo>
                  <a:pt x="5290" y="16639"/>
                  <a:pt x="5312" y="16602"/>
                  <a:pt x="5334" y="16565"/>
                </a:cubicBezTo>
                <a:cubicBezTo>
                  <a:pt x="5357" y="16528"/>
                  <a:pt x="5379" y="16491"/>
                  <a:pt x="5403" y="16454"/>
                </a:cubicBezTo>
                <a:cubicBezTo>
                  <a:pt x="5425" y="16414"/>
                  <a:pt x="5448" y="16373"/>
                  <a:pt x="5471" y="16333"/>
                </a:cubicBezTo>
                <a:cubicBezTo>
                  <a:pt x="5494" y="16292"/>
                  <a:pt x="5518" y="16252"/>
                  <a:pt x="5541" y="16211"/>
                </a:cubicBezTo>
                <a:cubicBezTo>
                  <a:pt x="5565" y="16168"/>
                  <a:pt x="5588" y="16124"/>
                  <a:pt x="5612" y="16081"/>
                </a:cubicBezTo>
                <a:cubicBezTo>
                  <a:pt x="5636" y="16037"/>
                  <a:pt x="5661" y="15994"/>
                  <a:pt x="5686" y="15950"/>
                </a:cubicBezTo>
                <a:cubicBezTo>
                  <a:pt x="5733" y="15858"/>
                  <a:pt x="5780" y="15766"/>
                  <a:pt x="5827" y="15673"/>
                </a:cubicBezTo>
                <a:cubicBezTo>
                  <a:pt x="5874" y="15575"/>
                  <a:pt x="5924" y="15478"/>
                  <a:pt x="5974" y="15380"/>
                </a:cubicBezTo>
                <a:cubicBezTo>
                  <a:pt x="6018" y="15278"/>
                  <a:pt x="6065" y="15176"/>
                  <a:pt x="6113" y="15073"/>
                </a:cubicBezTo>
                <a:cubicBezTo>
                  <a:pt x="6160" y="14967"/>
                  <a:pt x="6207" y="14860"/>
                  <a:pt x="6254" y="14754"/>
                </a:cubicBezTo>
                <a:cubicBezTo>
                  <a:pt x="6274" y="14699"/>
                  <a:pt x="6295" y="14644"/>
                  <a:pt x="6316" y="14589"/>
                </a:cubicBezTo>
                <a:cubicBezTo>
                  <a:pt x="6337" y="14534"/>
                  <a:pt x="6358" y="14479"/>
                  <a:pt x="6380" y="14424"/>
                </a:cubicBezTo>
                <a:cubicBezTo>
                  <a:pt x="6400" y="14368"/>
                  <a:pt x="6419" y="14311"/>
                  <a:pt x="6440" y="14254"/>
                </a:cubicBezTo>
                <a:cubicBezTo>
                  <a:pt x="6460" y="14198"/>
                  <a:pt x="6481" y="14141"/>
                  <a:pt x="6501" y="14084"/>
                </a:cubicBezTo>
                <a:cubicBezTo>
                  <a:pt x="6519" y="14026"/>
                  <a:pt x="6537" y="13968"/>
                  <a:pt x="6554" y="13910"/>
                </a:cubicBezTo>
                <a:cubicBezTo>
                  <a:pt x="6572" y="13852"/>
                  <a:pt x="6590" y="13794"/>
                  <a:pt x="6607" y="13736"/>
                </a:cubicBezTo>
                <a:cubicBezTo>
                  <a:pt x="6623" y="13677"/>
                  <a:pt x="6640" y="13618"/>
                  <a:pt x="6656" y="13558"/>
                </a:cubicBezTo>
                <a:cubicBezTo>
                  <a:pt x="6672" y="13499"/>
                  <a:pt x="6688" y="13439"/>
                  <a:pt x="6704" y="13379"/>
                </a:cubicBezTo>
                <a:cubicBezTo>
                  <a:pt x="6716" y="13320"/>
                  <a:pt x="6729" y="13260"/>
                  <a:pt x="6742" y="13200"/>
                </a:cubicBezTo>
                <a:cubicBezTo>
                  <a:pt x="6754" y="13140"/>
                  <a:pt x="6768" y="13079"/>
                  <a:pt x="6781" y="13019"/>
                </a:cubicBezTo>
                <a:cubicBezTo>
                  <a:pt x="6791" y="12959"/>
                  <a:pt x="6802" y="12898"/>
                  <a:pt x="6812" y="12837"/>
                </a:cubicBezTo>
                <a:cubicBezTo>
                  <a:pt x="6822" y="12776"/>
                  <a:pt x="6832" y="12715"/>
                  <a:pt x="6843" y="12654"/>
                </a:cubicBezTo>
                <a:cubicBezTo>
                  <a:pt x="6850" y="12593"/>
                  <a:pt x="6857" y="12532"/>
                  <a:pt x="6865" y="12470"/>
                </a:cubicBezTo>
                <a:cubicBezTo>
                  <a:pt x="6872" y="12409"/>
                  <a:pt x="6880" y="12348"/>
                  <a:pt x="6887" y="12286"/>
                </a:cubicBezTo>
                <a:cubicBezTo>
                  <a:pt x="6890" y="12225"/>
                  <a:pt x="6893" y="12163"/>
                  <a:pt x="6896" y="12102"/>
                </a:cubicBezTo>
                <a:cubicBezTo>
                  <a:pt x="6899" y="12041"/>
                  <a:pt x="6902" y="11979"/>
                  <a:pt x="6905" y="11918"/>
                </a:cubicBezTo>
                <a:cubicBezTo>
                  <a:pt x="6903" y="11856"/>
                  <a:pt x="6902" y="11795"/>
                  <a:pt x="6902" y="11733"/>
                </a:cubicBezTo>
                <a:cubicBezTo>
                  <a:pt x="6902" y="11672"/>
                  <a:pt x="6902" y="11610"/>
                  <a:pt x="6902" y="11548"/>
                </a:cubicBezTo>
                <a:cubicBezTo>
                  <a:pt x="6896" y="11487"/>
                  <a:pt x="6891" y="11426"/>
                  <a:pt x="6886" y="11365"/>
                </a:cubicBezTo>
                <a:cubicBezTo>
                  <a:pt x="6881" y="11304"/>
                  <a:pt x="6877" y="11242"/>
                  <a:pt x="6872" y="11181"/>
                </a:cubicBezTo>
                <a:cubicBezTo>
                  <a:pt x="6862" y="11120"/>
                  <a:pt x="6852" y="11060"/>
                  <a:pt x="6842" y="10999"/>
                </a:cubicBezTo>
                <a:cubicBezTo>
                  <a:pt x="6832" y="10938"/>
                  <a:pt x="6822" y="10878"/>
                  <a:pt x="6813" y="10817"/>
                </a:cubicBezTo>
                <a:cubicBezTo>
                  <a:pt x="6799" y="10757"/>
                  <a:pt x="6784" y="10697"/>
                  <a:pt x="6769" y="10637"/>
                </a:cubicBezTo>
                <a:cubicBezTo>
                  <a:pt x="6754" y="10578"/>
                  <a:pt x="6740" y="10518"/>
                  <a:pt x="6725" y="10458"/>
                </a:cubicBezTo>
                <a:cubicBezTo>
                  <a:pt x="6704" y="10398"/>
                  <a:pt x="6684" y="10339"/>
                  <a:pt x="6663" y="10280"/>
                </a:cubicBezTo>
                <a:cubicBezTo>
                  <a:pt x="6643" y="10220"/>
                  <a:pt x="6622" y="10161"/>
                  <a:pt x="6601" y="10102"/>
                </a:cubicBezTo>
                <a:cubicBezTo>
                  <a:pt x="6575" y="10044"/>
                  <a:pt x="6548" y="9986"/>
                  <a:pt x="6522" y="9928"/>
                </a:cubicBezTo>
                <a:cubicBezTo>
                  <a:pt x="6495" y="9871"/>
                  <a:pt x="6469" y="9813"/>
                  <a:pt x="6442" y="9755"/>
                </a:cubicBezTo>
                <a:cubicBezTo>
                  <a:pt x="6410" y="9699"/>
                  <a:pt x="6378" y="9642"/>
                  <a:pt x="6345" y="9586"/>
                </a:cubicBezTo>
                <a:cubicBezTo>
                  <a:pt x="6313" y="9529"/>
                  <a:pt x="6280" y="9473"/>
                  <a:pt x="6248" y="9417"/>
                </a:cubicBezTo>
                <a:cubicBezTo>
                  <a:pt x="6210" y="9362"/>
                  <a:pt x="6171" y="9307"/>
                  <a:pt x="6133" y="9252"/>
                </a:cubicBezTo>
                <a:cubicBezTo>
                  <a:pt x="6095" y="9197"/>
                  <a:pt x="6057" y="9142"/>
                  <a:pt x="6018" y="9087"/>
                </a:cubicBezTo>
                <a:cubicBezTo>
                  <a:pt x="5971" y="9034"/>
                  <a:pt x="5925" y="8981"/>
                  <a:pt x="5879" y="8928"/>
                </a:cubicBezTo>
                <a:cubicBezTo>
                  <a:pt x="5833" y="8875"/>
                  <a:pt x="5787" y="8822"/>
                  <a:pt x="5742" y="8769"/>
                </a:cubicBezTo>
                <a:cubicBezTo>
                  <a:pt x="5724" y="8751"/>
                  <a:pt x="5706" y="8733"/>
                  <a:pt x="5689" y="8716"/>
                </a:cubicBezTo>
                <a:cubicBezTo>
                  <a:pt x="5672" y="8698"/>
                  <a:pt x="5655" y="8681"/>
                  <a:pt x="5638" y="8663"/>
                </a:cubicBezTo>
                <a:cubicBezTo>
                  <a:pt x="5619" y="8646"/>
                  <a:pt x="5601" y="8628"/>
                  <a:pt x="5583" y="8611"/>
                </a:cubicBezTo>
                <a:cubicBezTo>
                  <a:pt x="5565" y="8593"/>
                  <a:pt x="5547" y="8576"/>
                  <a:pt x="5530" y="8559"/>
                </a:cubicBezTo>
                <a:cubicBezTo>
                  <a:pt x="5510" y="8542"/>
                  <a:pt x="5491" y="8525"/>
                  <a:pt x="5472" y="8508"/>
                </a:cubicBezTo>
                <a:cubicBezTo>
                  <a:pt x="5453" y="8492"/>
                  <a:pt x="5434" y="8475"/>
                  <a:pt x="5415" y="8458"/>
                </a:cubicBezTo>
                <a:cubicBezTo>
                  <a:pt x="5394" y="8442"/>
                  <a:pt x="5374" y="8425"/>
                  <a:pt x="5353" y="8409"/>
                </a:cubicBezTo>
                <a:cubicBezTo>
                  <a:pt x="5333" y="8393"/>
                  <a:pt x="5313" y="8376"/>
                  <a:pt x="5294" y="8360"/>
                </a:cubicBezTo>
                <a:cubicBezTo>
                  <a:pt x="5272" y="8343"/>
                  <a:pt x="5251" y="8327"/>
                  <a:pt x="5230" y="8310"/>
                </a:cubicBezTo>
                <a:cubicBezTo>
                  <a:pt x="5209" y="8294"/>
                  <a:pt x="5188" y="8278"/>
                  <a:pt x="5167" y="8262"/>
                </a:cubicBezTo>
                <a:cubicBezTo>
                  <a:pt x="5145" y="8246"/>
                  <a:pt x="5123" y="8230"/>
                  <a:pt x="5101" y="8215"/>
                </a:cubicBezTo>
                <a:cubicBezTo>
                  <a:pt x="5079" y="8199"/>
                  <a:pt x="5057" y="8184"/>
                  <a:pt x="5035" y="8168"/>
                </a:cubicBezTo>
                <a:cubicBezTo>
                  <a:pt x="5011" y="8152"/>
                  <a:pt x="4988" y="8137"/>
                  <a:pt x="4965" y="8121"/>
                </a:cubicBezTo>
                <a:cubicBezTo>
                  <a:pt x="4941" y="8106"/>
                  <a:pt x="4919" y="8090"/>
                  <a:pt x="4897" y="8075"/>
                </a:cubicBezTo>
                <a:cubicBezTo>
                  <a:pt x="4873" y="8059"/>
                  <a:pt x="4849" y="8044"/>
                  <a:pt x="4826" y="8029"/>
                </a:cubicBezTo>
                <a:cubicBezTo>
                  <a:pt x="4803" y="8014"/>
                  <a:pt x="4780" y="7999"/>
                  <a:pt x="4758" y="7984"/>
                </a:cubicBezTo>
                <a:cubicBezTo>
                  <a:pt x="4733" y="7969"/>
                  <a:pt x="4708" y="7955"/>
                  <a:pt x="4683" y="7940"/>
                </a:cubicBezTo>
                <a:cubicBezTo>
                  <a:pt x="4659" y="7926"/>
                  <a:pt x="4634" y="7911"/>
                  <a:pt x="4611" y="7897"/>
                </a:cubicBezTo>
                <a:cubicBezTo>
                  <a:pt x="4584" y="7882"/>
                  <a:pt x="4558" y="7868"/>
                  <a:pt x="4532" y="7854"/>
                </a:cubicBezTo>
                <a:cubicBezTo>
                  <a:pt x="4506" y="7839"/>
                  <a:pt x="4480" y="7825"/>
                  <a:pt x="4455" y="7810"/>
                </a:cubicBezTo>
                <a:cubicBezTo>
                  <a:pt x="4428" y="7796"/>
                  <a:pt x="4402" y="7782"/>
                  <a:pt x="4376" y="7768"/>
                </a:cubicBezTo>
                <a:cubicBezTo>
                  <a:pt x="4350" y="7754"/>
                  <a:pt x="4324" y="7740"/>
                  <a:pt x="4299" y="7726"/>
                </a:cubicBezTo>
                <a:cubicBezTo>
                  <a:pt x="4272" y="7712"/>
                  <a:pt x="4246" y="7698"/>
                  <a:pt x="4219" y="7684"/>
                </a:cubicBezTo>
                <a:cubicBezTo>
                  <a:pt x="4193" y="7671"/>
                  <a:pt x="4166" y="7657"/>
                  <a:pt x="4140" y="7644"/>
                </a:cubicBezTo>
                <a:cubicBezTo>
                  <a:pt x="4081" y="7617"/>
                  <a:pt x="4025" y="7590"/>
                  <a:pt x="3969" y="7564"/>
                </a:cubicBezTo>
                <a:cubicBezTo>
                  <a:pt x="3910" y="7538"/>
                  <a:pt x="3854" y="7512"/>
                  <a:pt x="3798" y="7486"/>
                </a:cubicBezTo>
                <a:cubicBezTo>
                  <a:pt x="3739" y="7461"/>
                  <a:pt x="3680" y="7435"/>
                  <a:pt x="3622" y="7410"/>
                </a:cubicBezTo>
                <a:cubicBezTo>
                  <a:pt x="3563" y="7385"/>
                  <a:pt x="3501" y="7361"/>
                  <a:pt x="3442" y="7336"/>
                </a:cubicBezTo>
                <a:cubicBezTo>
                  <a:pt x="3380" y="7312"/>
                  <a:pt x="3318" y="7289"/>
                  <a:pt x="3256" y="7265"/>
                </a:cubicBezTo>
                <a:cubicBezTo>
                  <a:pt x="3195" y="7241"/>
                  <a:pt x="3130" y="7218"/>
                  <a:pt x="3068" y="7194"/>
                </a:cubicBezTo>
                <a:cubicBezTo>
                  <a:pt x="3003" y="7172"/>
                  <a:pt x="2941" y="7149"/>
                  <a:pt x="2877" y="7127"/>
                </a:cubicBezTo>
                <a:cubicBezTo>
                  <a:pt x="2809" y="7105"/>
                  <a:pt x="2741" y="7082"/>
                  <a:pt x="2674" y="7060"/>
                </a:cubicBezTo>
                <a:cubicBezTo>
                  <a:pt x="2606" y="7039"/>
                  <a:pt x="2541" y="7018"/>
                  <a:pt x="2473" y="6998"/>
                </a:cubicBezTo>
                <a:cubicBezTo>
                  <a:pt x="2439" y="6987"/>
                  <a:pt x="2405" y="6976"/>
                  <a:pt x="2370" y="6966"/>
                </a:cubicBezTo>
                <a:cubicBezTo>
                  <a:pt x="2336" y="6956"/>
                  <a:pt x="2301" y="6945"/>
                  <a:pt x="2267" y="6935"/>
                </a:cubicBezTo>
                <a:cubicBezTo>
                  <a:pt x="2197" y="6914"/>
                  <a:pt x="2126" y="6894"/>
                  <a:pt x="2055" y="6874"/>
                </a:cubicBezTo>
                <a:cubicBezTo>
                  <a:pt x="1985" y="6855"/>
                  <a:pt x="1914" y="6835"/>
                  <a:pt x="1843" y="6817"/>
                </a:cubicBezTo>
                <a:cubicBezTo>
                  <a:pt x="1808" y="6807"/>
                  <a:pt x="1772" y="6797"/>
                  <a:pt x="1736" y="6788"/>
                </a:cubicBezTo>
                <a:cubicBezTo>
                  <a:pt x="1700" y="6779"/>
                  <a:pt x="1664" y="6769"/>
                  <a:pt x="1628" y="6760"/>
                </a:cubicBezTo>
                <a:cubicBezTo>
                  <a:pt x="1590" y="6751"/>
                  <a:pt x="1552" y="6742"/>
                  <a:pt x="1515" y="6732"/>
                </a:cubicBezTo>
                <a:cubicBezTo>
                  <a:pt x="1477" y="6723"/>
                  <a:pt x="1440" y="6714"/>
                  <a:pt x="1402" y="6706"/>
                </a:cubicBezTo>
                <a:cubicBezTo>
                  <a:pt x="1365" y="6697"/>
                  <a:pt x="1327" y="6688"/>
                  <a:pt x="1290" y="6679"/>
                </a:cubicBezTo>
                <a:cubicBezTo>
                  <a:pt x="1252" y="6671"/>
                  <a:pt x="1215" y="6662"/>
                  <a:pt x="1178" y="6653"/>
                </a:cubicBezTo>
                <a:cubicBezTo>
                  <a:pt x="1101" y="6636"/>
                  <a:pt x="1028" y="6618"/>
                  <a:pt x="951" y="6602"/>
                </a:cubicBezTo>
                <a:cubicBezTo>
                  <a:pt x="874" y="6585"/>
                  <a:pt x="795" y="6569"/>
                  <a:pt x="718" y="6552"/>
                </a:cubicBezTo>
                <a:cubicBezTo>
                  <a:pt x="639" y="6536"/>
                  <a:pt x="562" y="6520"/>
                  <a:pt x="483" y="6505"/>
                </a:cubicBezTo>
                <a:cubicBezTo>
                  <a:pt x="403" y="6490"/>
                  <a:pt x="324" y="6474"/>
                  <a:pt x="244" y="6460"/>
                </a:cubicBezTo>
                <a:cubicBezTo>
                  <a:pt x="203" y="6452"/>
                  <a:pt x="163" y="6445"/>
                  <a:pt x="122" y="6437"/>
                </a:cubicBezTo>
                <a:cubicBezTo>
                  <a:pt x="82" y="6430"/>
                  <a:pt x="41" y="6423"/>
                  <a:pt x="0" y="6416"/>
                </a:cubicBezTo>
                <a:cubicBezTo>
                  <a:pt x="0" y="5346"/>
                  <a:pt x="0" y="4277"/>
                  <a:pt x="0" y="3208"/>
                </a:cubicBezTo>
                <a:cubicBezTo>
                  <a:pt x="0" y="2139"/>
                  <a:pt x="0" y="1069"/>
                  <a:pt x="0" y="0"/>
                </a:cubicBezTo>
                <a:cubicBezTo>
                  <a:pt x="221" y="11"/>
                  <a:pt x="441" y="23"/>
                  <a:pt x="661" y="34"/>
                </a:cubicBezTo>
                <a:cubicBezTo>
                  <a:pt x="881" y="45"/>
                  <a:pt x="1101" y="57"/>
                  <a:pt x="1322" y="68"/>
                </a:cubicBezTo>
                <a:cubicBezTo>
                  <a:pt x="1535" y="82"/>
                  <a:pt x="1750" y="97"/>
                  <a:pt x="1964" y="112"/>
                </a:cubicBezTo>
                <a:cubicBezTo>
                  <a:pt x="2178" y="126"/>
                  <a:pt x="2392" y="141"/>
                  <a:pt x="2606" y="155"/>
                </a:cubicBezTo>
                <a:cubicBezTo>
                  <a:pt x="2812" y="173"/>
                  <a:pt x="3019" y="191"/>
                  <a:pt x="3226" y="209"/>
                </a:cubicBezTo>
                <a:cubicBezTo>
                  <a:pt x="3432" y="227"/>
                  <a:pt x="3639" y="244"/>
                  <a:pt x="3845" y="262"/>
                </a:cubicBezTo>
                <a:cubicBezTo>
                  <a:pt x="4044" y="283"/>
                  <a:pt x="4243" y="304"/>
                  <a:pt x="4442" y="326"/>
                </a:cubicBezTo>
                <a:cubicBezTo>
                  <a:pt x="4641" y="347"/>
                  <a:pt x="4841" y="368"/>
                  <a:pt x="5041" y="389"/>
                </a:cubicBezTo>
                <a:cubicBezTo>
                  <a:pt x="5232" y="413"/>
                  <a:pt x="5424" y="437"/>
                  <a:pt x="5617" y="461"/>
                </a:cubicBezTo>
                <a:cubicBezTo>
                  <a:pt x="5809" y="485"/>
                  <a:pt x="6002" y="509"/>
                  <a:pt x="6195" y="533"/>
                </a:cubicBezTo>
                <a:cubicBezTo>
                  <a:pt x="6380" y="560"/>
                  <a:pt x="6566" y="587"/>
                  <a:pt x="6751" y="614"/>
                </a:cubicBezTo>
                <a:cubicBezTo>
                  <a:pt x="6937" y="641"/>
                  <a:pt x="7122" y="668"/>
                  <a:pt x="7308" y="695"/>
                </a:cubicBezTo>
                <a:cubicBezTo>
                  <a:pt x="7486" y="726"/>
                  <a:pt x="7665" y="756"/>
                  <a:pt x="7844" y="786"/>
                </a:cubicBezTo>
                <a:cubicBezTo>
                  <a:pt x="8023" y="816"/>
                  <a:pt x="8203" y="846"/>
                  <a:pt x="8383" y="876"/>
                </a:cubicBezTo>
                <a:cubicBezTo>
                  <a:pt x="8553" y="909"/>
                  <a:pt x="8724" y="942"/>
                  <a:pt x="8895" y="975"/>
                </a:cubicBezTo>
                <a:cubicBezTo>
                  <a:pt x="9066" y="1007"/>
                  <a:pt x="9238" y="1040"/>
                  <a:pt x="9410" y="1073"/>
                </a:cubicBezTo>
                <a:cubicBezTo>
                  <a:pt x="9574" y="1108"/>
                  <a:pt x="9738" y="1144"/>
                  <a:pt x="9902" y="1180"/>
                </a:cubicBezTo>
                <a:cubicBezTo>
                  <a:pt x="10067" y="1216"/>
                  <a:pt x="10232" y="1251"/>
                  <a:pt x="10397" y="1287"/>
                </a:cubicBezTo>
                <a:cubicBezTo>
                  <a:pt x="10554" y="1325"/>
                  <a:pt x="10711" y="1363"/>
                  <a:pt x="10868" y="1401"/>
                </a:cubicBezTo>
                <a:cubicBezTo>
                  <a:pt x="11025" y="1439"/>
                  <a:pt x="11181" y="1477"/>
                  <a:pt x="11339" y="1515"/>
                </a:cubicBezTo>
                <a:cubicBezTo>
                  <a:pt x="11490" y="1556"/>
                  <a:pt x="11641" y="1596"/>
                  <a:pt x="11792" y="1637"/>
                </a:cubicBezTo>
                <a:cubicBezTo>
                  <a:pt x="11942" y="1678"/>
                  <a:pt x="12093" y="1718"/>
                  <a:pt x="12243" y="1759"/>
                </a:cubicBezTo>
                <a:cubicBezTo>
                  <a:pt x="12387" y="1802"/>
                  <a:pt x="12531" y="1845"/>
                  <a:pt x="12675" y="1889"/>
                </a:cubicBezTo>
                <a:cubicBezTo>
                  <a:pt x="12819" y="1932"/>
                  <a:pt x="12963" y="1975"/>
                  <a:pt x="13105" y="2018"/>
                </a:cubicBezTo>
                <a:cubicBezTo>
                  <a:pt x="13242" y="2064"/>
                  <a:pt x="13379" y="2110"/>
                  <a:pt x="13516" y="2155"/>
                </a:cubicBezTo>
                <a:cubicBezTo>
                  <a:pt x="13652" y="2201"/>
                  <a:pt x="13789" y="2247"/>
                  <a:pt x="13924" y="2293"/>
                </a:cubicBezTo>
                <a:cubicBezTo>
                  <a:pt x="14054" y="2341"/>
                  <a:pt x="14183" y="2388"/>
                  <a:pt x="14313" y="2436"/>
                </a:cubicBezTo>
                <a:cubicBezTo>
                  <a:pt x="14442" y="2484"/>
                  <a:pt x="14572" y="2532"/>
                  <a:pt x="14701" y="2580"/>
                </a:cubicBezTo>
                <a:cubicBezTo>
                  <a:pt x="14825" y="2630"/>
                  <a:pt x="14948" y="2680"/>
                  <a:pt x="15070" y="2730"/>
                </a:cubicBezTo>
                <a:cubicBezTo>
                  <a:pt x="15193" y="2780"/>
                  <a:pt x="15315" y="2830"/>
                  <a:pt x="15437" y="2880"/>
                </a:cubicBezTo>
                <a:cubicBezTo>
                  <a:pt x="15552" y="2932"/>
                  <a:pt x="15667" y="2984"/>
                  <a:pt x="15782" y="3036"/>
                </a:cubicBezTo>
                <a:cubicBezTo>
                  <a:pt x="15897" y="3089"/>
                  <a:pt x="16012" y="3141"/>
                  <a:pt x="16126" y="3193"/>
                </a:cubicBezTo>
                <a:cubicBezTo>
                  <a:pt x="16235" y="3247"/>
                  <a:pt x="16344" y="3301"/>
                  <a:pt x="16453" y="3355"/>
                </a:cubicBezTo>
                <a:cubicBezTo>
                  <a:pt x="16562" y="3410"/>
                  <a:pt x="16671" y="3464"/>
                  <a:pt x="16780" y="3518"/>
                </a:cubicBezTo>
                <a:cubicBezTo>
                  <a:pt x="16883" y="3574"/>
                  <a:pt x="16985" y="3630"/>
                  <a:pt x="17087" y="3686"/>
                </a:cubicBezTo>
                <a:cubicBezTo>
                  <a:pt x="17189" y="3742"/>
                  <a:pt x="17291" y="3798"/>
                  <a:pt x="17392" y="3854"/>
                </a:cubicBezTo>
                <a:cubicBezTo>
                  <a:pt x="17487" y="3912"/>
                  <a:pt x="17581" y="3970"/>
                  <a:pt x="17675" y="4029"/>
                </a:cubicBezTo>
                <a:cubicBezTo>
                  <a:pt x="17769" y="4087"/>
                  <a:pt x="17862" y="4145"/>
                  <a:pt x="17955" y="4203"/>
                </a:cubicBezTo>
                <a:cubicBezTo>
                  <a:pt x="18043" y="4263"/>
                  <a:pt x="18131" y="4322"/>
                  <a:pt x="18218" y="4382"/>
                </a:cubicBezTo>
                <a:cubicBezTo>
                  <a:pt x="18306" y="4442"/>
                  <a:pt x="18394" y="4501"/>
                  <a:pt x="18482" y="4561"/>
                </a:cubicBezTo>
                <a:cubicBezTo>
                  <a:pt x="18563" y="4622"/>
                  <a:pt x="18643" y="4683"/>
                  <a:pt x="18723" y="4745"/>
                </a:cubicBezTo>
                <a:cubicBezTo>
                  <a:pt x="18804" y="4806"/>
                  <a:pt x="18884" y="4867"/>
                  <a:pt x="18965" y="4929"/>
                </a:cubicBezTo>
                <a:cubicBezTo>
                  <a:pt x="19038" y="4992"/>
                  <a:pt x="19111" y="5055"/>
                  <a:pt x="19184" y="5118"/>
                </a:cubicBezTo>
                <a:cubicBezTo>
                  <a:pt x="19257" y="5180"/>
                  <a:pt x="19330" y="5243"/>
                  <a:pt x="19403" y="5307"/>
                </a:cubicBezTo>
                <a:cubicBezTo>
                  <a:pt x="19471" y="5371"/>
                  <a:pt x="19538" y="5435"/>
                  <a:pt x="19605" y="5500"/>
                </a:cubicBezTo>
                <a:cubicBezTo>
                  <a:pt x="19672" y="5564"/>
                  <a:pt x="19739" y="5629"/>
                  <a:pt x="19807" y="5693"/>
                </a:cubicBezTo>
                <a:cubicBezTo>
                  <a:pt x="19866" y="5759"/>
                  <a:pt x="19925" y="5825"/>
                  <a:pt x="19985" y="5891"/>
                </a:cubicBezTo>
                <a:cubicBezTo>
                  <a:pt x="20045" y="5957"/>
                  <a:pt x="20104" y="6023"/>
                  <a:pt x="20163" y="6088"/>
                </a:cubicBezTo>
                <a:cubicBezTo>
                  <a:pt x="20216" y="6156"/>
                  <a:pt x="20268" y="6223"/>
                  <a:pt x="20321" y="6291"/>
                </a:cubicBezTo>
                <a:cubicBezTo>
                  <a:pt x="20373" y="6358"/>
                  <a:pt x="20425" y="6425"/>
                  <a:pt x="20478" y="6493"/>
                </a:cubicBezTo>
                <a:cubicBezTo>
                  <a:pt x="20524" y="6561"/>
                  <a:pt x="20569" y="6629"/>
                  <a:pt x="20614" y="6698"/>
                </a:cubicBezTo>
                <a:cubicBezTo>
                  <a:pt x="20659" y="6766"/>
                  <a:pt x="20703" y="6835"/>
                  <a:pt x="20749" y="6903"/>
                </a:cubicBezTo>
                <a:cubicBezTo>
                  <a:pt x="20787" y="6973"/>
                  <a:pt x="20826" y="7042"/>
                  <a:pt x="20865" y="7111"/>
                </a:cubicBezTo>
                <a:cubicBezTo>
                  <a:pt x="20904" y="7181"/>
                  <a:pt x="20943" y="7250"/>
                  <a:pt x="20982" y="7320"/>
                </a:cubicBezTo>
                <a:cubicBezTo>
                  <a:pt x="21013" y="7390"/>
                  <a:pt x="21044" y="7461"/>
                  <a:pt x="21076" y="7532"/>
                </a:cubicBezTo>
                <a:cubicBezTo>
                  <a:pt x="21108" y="7603"/>
                  <a:pt x="21139" y="7674"/>
                  <a:pt x="21170" y="7744"/>
                </a:cubicBezTo>
                <a:cubicBezTo>
                  <a:pt x="21195" y="7816"/>
                  <a:pt x="21219" y="7887"/>
                  <a:pt x="21244" y="7959"/>
                </a:cubicBezTo>
                <a:cubicBezTo>
                  <a:pt x="21268" y="8030"/>
                  <a:pt x="21292" y="8102"/>
                  <a:pt x="21317" y="8173"/>
                </a:cubicBezTo>
                <a:cubicBezTo>
                  <a:pt x="21335" y="8246"/>
                  <a:pt x="21353" y="8318"/>
                  <a:pt x="21370" y="8391"/>
                </a:cubicBezTo>
                <a:cubicBezTo>
                  <a:pt x="21388" y="8463"/>
                  <a:pt x="21406" y="8536"/>
                  <a:pt x="21423" y="8609"/>
                </a:cubicBezTo>
                <a:cubicBezTo>
                  <a:pt x="21434" y="8682"/>
                  <a:pt x="21444" y="8755"/>
                  <a:pt x="21454" y="8828"/>
                </a:cubicBezTo>
                <a:cubicBezTo>
                  <a:pt x="21465" y="8901"/>
                  <a:pt x="21475" y="8974"/>
                  <a:pt x="21485" y="9047"/>
                </a:cubicBezTo>
                <a:cubicBezTo>
                  <a:pt x="21494" y="9195"/>
                  <a:pt x="21500" y="9343"/>
                  <a:pt x="21509" y="9491"/>
                </a:cubicBezTo>
                <a:cubicBezTo>
                  <a:pt x="21521" y="9634"/>
                  <a:pt x="21529" y="9777"/>
                  <a:pt x="21541" y="9920"/>
                </a:cubicBezTo>
                <a:cubicBezTo>
                  <a:pt x="21550" y="10056"/>
                  <a:pt x="21556" y="10193"/>
                  <a:pt x="21565" y="10329"/>
                </a:cubicBezTo>
                <a:cubicBezTo>
                  <a:pt x="21571" y="10460"/>
                  <a:pt x="21579" y="10592"/>
                  <a:pt x="21585" y="10723"/>
                </a:cubicBezTo>
                <a:cubicBezTo>
                  <a:pt x="21588" y="10850"/>
                  <a:pt x="21594" y="10976"/>
                  <a:pt x="21597" y="11103"/>
                </a:cubicBezTo>
                <a:cubicBezTo>
                  <a:pt x="21597" y="11227"/>
                  <a:pt x="21600" y="11352"/>
                  <a:pt x="21600" y="11476"/>
                </a:cubicBezTo>
                <a:cubicBezTo>
                  <a:pt x="21600" y="11600"/>
                  <a:pt x="21600" y="11722"/>
                  <a:pt x="21600" y="11845"/>
                </a:cubicBezTo>
                <a:cubicBezTo>
                  <a:pt x="21597" y="11967"/>
                  <a:pt x="21594" y="12089"/>
                  <a:pt x="21591" y="12212"/>
                </a:cubicBezTo>
                <a:cubicBezTo>
                  <a:pt x="21588" y="12335"/>
                  <a:pt x="21588" y="12459"/>
                  <a:pt x="21585" y="12581"/>
                </a:cubicBezTo>
                <a:cubicBezTo>
                  <a:pt x="21582" y="12708"/>
                  <a:pt x="21576" y="12834"/>
                  <a:pt x="21574" y="12960"/>
                </a:cubicBezTo>
                <a:cubicBezTo>
                  <a:pt x="21571" y="13089"/>
                  <a:pt x="21565" y="13219"/>
                  <a:pt x="21562" y="13347"/>
                </a:cubicBezTo>
                <a:cubicBezTo>
                  <a:pt x="21559" y="13482"/>
                  <a:pt x="21553" y="13616"/>
                  <a:pt x="21550" y="13750"/>
                </a:cubicBezTo>
                <a:cubicBezTo>
                  <a:pt x="21547" y="13890"/>
                  <a:pt x="21541" y="14030"/>
                  <a:pt x="21538" y="14170"/>
                </a:cubicBezTo>
                <a:cubicBezTo>
                  <a:pt x="21535" y="14318"/>
                  <a:pt x="21529" y="14467"/>
                  <a:pt x="21526" y="14614"/>
                </a:cubicBezTo>
                <a:cubicBezTo>
                  <a:pt x="21523" y="14771"/>
                  <a:pt x="21518" y="14927"/>
                  <a:pt x="21515" y="15084"/>
                </a:cubicBezTo>
                <a:cubicBezTo>
                  <a:pt x="21515" y="15250"/>
                  <a:pt x="21512" y="15416"/>
                  <a:pt x="21512" y="15582"/>
                </a:cubicBezTo>
                <a:cubicBezTo>
                  <a:pt x="21512" y="15759"/>
                  <a:pt x="21509" y="15937"/>
                  <a:pt x="21509" y="16114"/>
                </a:cubicBezTo>
                <a:cubicBezTo>
                  <a:pt x="21347" y="16114"/>
                  <a:pt x="21185" y="16114"/>
                  <a:pt x="21023" y="16114"/>
                </a:cubicBezTo>
                <a:cubicBezTo>
                  <a:pt x="20852" y="16114"/>
                  <a:pt x="20684" y="16114"/>
                  <a:pt x="20514" y="16114"/>
                </a:cubicBezTo>
                <a:cubicBezTo>
                  <a:pt x="20340" y="16114"/>
                  <a:pt x="20166" y="16114"/>
                  <a:pt x="19992" y="16114"/>
                </a:cubicBezTo>
                <a:cubicBezTo>
                  <a:pt x="19816" y="16114"/>
                  <a:pt x="19639" y="16114"/>
                  <a:pt x="19462" y="16114"/>
                </a:cubicBezTo>
                <a:cubicBezTo>
                  <a:pt x="19286" y="16114"/>
                  <a:pt x="19106" y="16114"/>
                  <a:pt x="18929" y="16114"/>
                </a:cubicBezTo>
                <a:cubicBezTo>
                  <a:pt x="18756" y="16114"/>
                  <a:pt x="18579" y="16114"/>
                  <a:pt x="18405" y="16114"/>
                </a:cubicBezTo>
                <a:cubicBezTo>
                  <a:pt x="18235" y="16114"/>
                  <a:pt x="18064" y="16114"/>
                  <a:pt x="17893" y="16114"/>
                </a:cubicBezTo>
                <a:cubicBezTo>
                  <a:pt x="17731" y="16114"/>
                  <a:pt x="17569" y="16114"/>
                  <a:pt x="17407" y="16114"/>
                </a:cubicBezTo>
                <a:cubicBezTo>
                  <a:pt x="17254" y="16114"/>
                  <a:pt x="17101" y="16114"/>
                  <a:pt x="16948" y="16114"/>
                </a:cubicBezTo>
                <a:cubicBezTo>
                  <a:pt x="16809" y="16114"/>
                  <a:pt x="16668" y="16114"/>
                  <a:pt x="16527" y="16114"/>
                </a:cubicBezTo>
                <a:cubicBezTo>
                  <a:pt x="16400" y="16114"/>
                  <a:pt x="16274" y="16114"/>
                  <a:pt x="16147" y="16114"/>
                </a:cubicBezTo>
                <a:cubicBezTo>
                  <a:pt x="16041" y="16114"/>
                  <a:pt x="15932" y="16114"/>
                  <a:pt x="15823" y="16114"/>
                </a:cubicBezTo>
                <a:cubicBezTo>
                  <a:pt x="15735" y="16114"/>
                  <a:pt x="15646" y="16114"/>
                  <a:pt x="15555" y="16114"/>
                </a:cubicBezTo>
                <a:cubicBezTo>
                  <a:pt x="15490" y="16114"/>
                  <a:pt x="15423" y="16114"/>
                  <a:pt x="15355" y="16114"/>
                </a:cubicBezTo>
                <a:cubicBezTo>
                  <a:pt x="15314" y="16114"/>
                  <a:pt x="15273" y="16114"/>
                  <a:pt x="15231" y="16114"/>
                </a:cubicBezTo>
                <a:cubicBezTo>
                  <a:pt x="15217" y="16114"/>
                  <a:pt x="15202" y="16114"/>
                  <a:pt x="15184" y="16114"/>
                </a:cubicBezTo>
                <a:cubicBezTo>
                  <a:pt x="15178" y="16121"/>
                  <a:pt x="15172" y="16126"/>
                  <a:pt x="15165" y="16132"/>
                </a:cubicBezTo>
                <a:cubicBezTo>
                  <a:pt x="15158" y="16138"/>
                  <a:pt x="15150" y="16144"/>
                  <a:pt x="15143" y="16149"/>
                </a:cubicBezTo>
                <a:cubicBezTo>
                  <a:pt x="15124" y="16166"/>
                  <a:pt x="15104" y="16183"/>
                  <a:pt x="15084" y="16200"/>
                </a:cubicBezTo>
                <a:cubicBezTo>
                  <a:pt x="15063" y="16217"/>
                  <a:pt x="15043" y="16234"/>
                  <a:pt x="15022" y="16251"/>
                </a:cubicBezTo>
                <a:cubicBezTo>
                  <a:pt x="15009" y="16264"/>
                  <a:pt x="14995" y="16276"/>
                  <a:pt x="14981" y="16288"/>
                </a:cubicBezTo>
                <a:cubicBezTo>
                  <a:pt x="14966" y="16301"/>
                  <a:pt x="14952" y="16313"/>
                  <a:pt x="14937" y="16325"/>
                </a:cubicBezTo>
                <a:cubicBezTo>
                  <a:pt x="14922" y="16340"/>
                  <a:pt x="14907" y="16355"/>
                  <a:pt x="14892" y="16370"/>
                </a:cubicBezTo>
                <a:cubicBezTo>
                  <a:pt x="14877" y="16385"/>
                  <a:pt x="14862" y="16400"/>
                  <a:pt x="14846" y="16415"/>
                </a:cubicBezTo>
                <a:cubicBezTo>
                  <a:pt x="14828" y="16432"/>
                  <a:pt x="14810" y="16449"/>
                  <a:pt x="14793" y="16466"/>
                </a:cubicBezTo>
                <a:cubicBezTo>
                  <a:pt x="14775" y="16483"/>
                  <a:pt x="14757" y="16500"/>
                  <a:pt x="14740" y="16517"/>
                </a:cubicBezTo>
                <a:cubicBezTo>
                  <a:pt x="14722" y="16536"/>
                  <a:pt x="14704" y="16556"/>
                  <a:pt x="14685" y="16575"/>
                </a:cubicBezTo>
                <a:cubicBezTo>
                  <a:pt x="14666" y="16594"/>
                  <a:pt x="14647" y="16614"/>
                  <a:pt x="14628" y="16633"/>
                </a:cubicBezTo>
                <a:cubicBezTo>
                  <a:pt x="14609" y="16654"/>
                  <a:pt x="14589" y="16676"/>
                  <a:pt x="14570" y="16697"/>
                </a:cubicBezTo>
                <a:cubicBezTo>
                  <a:pt x="14551" y="16719"/>
                  <a:pt x="14532" y="16740"/>
                  <a:pt x="14513" y="16761"/>
                </a:cubicBezTo>
                <a:cubicBezTo>
                  <a:pt x="14494" y="16785"/>
                  <a:pt x="14474" y="16808"/>
                  <a:pt x="14454" y="16832"/>
                </a:cubicBezTo>
                <a:cubicBezTo>
                  <a:pt x="14433" y="16855"/>
                  <a:pt x="14413" y="16878"/>
                  <a:pt x="14392" y="16901"/>
                </a:cubicBezTo>
                <a:cubicBezTo>
                  <a:pt x="14373" y="16927"/>
                  <a:pt x="14354" y="16952"/>
                  <a:pt x="14335" y="16978"/>
                </a:cubicBezTo>
                <a:cubicBezTo>
                  <a:pt x="14316" y="17003"/>
                  <a:pt x="14296" y="17028"/>
                  <a:pt x="14277" y="17053"/>
                </a:cubicBezTo>
                <a:cubicBezTo>
                  <a:pt x="14258" y="17081"/>
                  <a:pt x="14239" y="17108"/>
                  <a:pt x="14220" y="17135"/>
                </a:cubicBezTo>
                <a:cubicBezTo>
                  <a:pt x="14200" y="17162"/>
                  <a:pt x="14180" y="17188"/>
                  <a:pt x="14160" y="17215"/>
                </a:cubicBezTo>
                <a:cubicBezTo>
                  <a:pt x="14142" y="17244"/>
                  <a:pt x="14123" y="17273"/>
                  <a:pt x="14105" y="17301"/>
                </a:cubicBezTo>
                <a:cubicBezTo>
                  <a:pt x="14086" y="17330"/>
                  <a:pt x="14067" y="17358"/>
                  <a:pt x="14048" y="17387"/>
                </a:cubicBezTo>
                <a:cubicBezTo>
                  <a:pt x="14031" y="17417"/>
                  <a:pt x="14015" y="17447"/>
                  <a:pt x="13997" y="17478"/>
                </a:cubicBezTo>
                <a:cubicBezTo>
                  <a:pt x="13980" y="17508"/>
                  <a:pt x="13962" y="17538"/>
                  <a:pt x="13945" y="17568"/>
                </a:cubicBezTo>
                <a:cubicBezTo>
                  <a:pt x="13930" y="17599"/>
                  <a:pt x="13914" y="17631"/>
                  <a:pt x="13899" y="17662"/>
                </a:cubicBezTo>
                <a:cubicBezTo>
                  <a:pt x="13883" y="17693"/>
                  <a:pt x="13867" y="17725"/>
                  <a:pt x="13850" y="17756"/>
                </a:cubicBezTo>
                <a:cubicBezTo>
                  <a:pt x="13837" y="17789"/>
                  <a:pt x="13824" y="17822"/>
                  <a:pt x="13811" y="17855"/>
                </a:cubicBezTo>
                <a:cubicBezTo>
                  <a:pt x="13797" y="17888"/>
                  <a:pt x="13784" y="17921"/>
                  <a:pt x="13771" y="17954"/>
                </a:cubicBezTo>
                <a:cubicBezTo>
                  <a:pt x="13761" y="17987"/>
                  <a:pt x="13750" y="18021"/>
                  <a:pt x="13740" y="18055"/>
                </a:cubicBezTo>
                <a:cubicBezTo>
                  <a:pt x="13729" y="18089"/>
                  <a:pt x="13718" y="18123"/>
                  <a:pt x="13706" y="18157"/>
                </a:cubicBezTo>
                <a:cubicBezTo>
                  <a:pt x="13697" y="18192"/>
                  <a:pt x="13688" y="18227"/>
                  <a:pt x="13680" y="18263"/>
                </a:cubicBezTo>
                <a:cubicBezTo>
                  <a:pt x="13671" y="18298"/>
                  <a:pt x="13662" y="18333"/>
                  <a:pt x="13653" y="18368"/>
                </a:cubicBezTo>
                <a:cubicBezTo>
                  <a:pt x="13649" y="18404"/>
                  <a:pt x="13644" y="18440"/>
                  <a:pt x="13639" y="18477"/>
                </a:cubicBezTo>
                <a:cubicBezTo>
                  <a:pt x="13635" y="18513"/>
                  <a:pt x="13630" y="18549"/>
                  <a:pt x="13624" y="18585"/>
                </a:cubicBezTo>
                <a:cubicBezTo>
                  <a:pt x="13622" y="18622"/>
                  <a:pt x="13621" y="18658"/>
                  <a:pt x="13619" y="18695"/>
                </a:cubicBezTo>
                <a:cubicBezTo>
                  <a:pt x="13618" y="18732"/>
                  <a:pt x="13616" y="18769"/>
                  <a:pt x="13615" y="18805"/>
                </a:cubicBezTo>
                <a:cubicBezTo>
                  <a:pt x="13618" y="18843"/>
                  <a:pt x="13621" y="18880"/>
                  <a:pt x="13624" y="18918"/>
                </a:cubicBezTo>
                <a:cubicBezTo>
                  <a:pt x="13627" y="18955"/>
                  <a:pt x="13630" y="18993"/>
                  <a:pt x="13632" y="19031"/>
                </a:cubicBezTo>
                <a:cubicBezTo>
                  <a:pt x="13640" y="19069"/>
                  <a:pt x="13646" y="19107"/>
                  <a:pt x="13653" y="19145"/>
                </a:cubicBezTo>
                <a:cubicBezTo>
                  <a:pt x="13659" y="19184"/>
                  <a:pt x="13665" y="19222"/>
                  <a:pt x="13671" y="19260"/>
                </a:cubicBezTo>
                <a:cubicBezTo>
                  <a:pt x="13684" y="19298"/>
                  <a:pt x="13697" y="19337"/>
                  <a:pt x="13709" y="19376"/>
                </a:cubicBezTo>
                <a:cubicBezTo>
                  <a:pt x="13721" y="19415"/>
                  <a:pt x="13733" y="19454"/>
                  <a:pt x="13744" y="19492"/>
                </a:cubicBezTo>
                <a:cubicBezTo>
                  <a:pt x="13762" y="19531"/>
                  <a:pt x="13779" y="19570"/>
                  <a:pt x="13796" y="19609"/>
                </a:cubicBezTo>
                <a:cubicBezTo>
                  <a:pt x="13812" y="19648"/>
                  <a:pt x="13828" y="19687"/>
                  <a:pt x="13844" y="19726"/>
                </a:cubicBezTo>
                <a:cubicBezTo>
                  <a:pt x="13868" y="19765"/>
                  <a:pt x="13891" y="19805"/>
                  <a:pt x="13913" y="19844"/>
                </a:cubicBezTo>
                <a:cubicBezTo>
                  <a:pt x="13936" y="19883"/>
                  <a:pt x="13958" y="19923"/>
                  <a:pt x="13980" y="19962"/>
                </a:cubicBezTo>
                <a:cubicBezTo>
                  <a:pt x="14009" y="20002"/>
                  <a:pt x="14039" y="20042"/>
                  <a:pt x="14068" y="20081"/>
                </a:cubicBezTo>
                <a:cubicBezTo>
                  <a:pt x="14097" y="20121"/>
                  <a:pt x="14126" y="20160"/>
                  <a:pt x="14154" y="20200"/>
                </a:cubicBezTo>
                <a:cubicBezTo>
                  <a:pt x="14189" y="20240"/>
                  <a:pt x="14224" y="20279"/>
                  <a:pt x="14259" y="20318"/>
                </a:cubicBezTo>
                <a:cubicBezTo>
                  <a:pt x="14294" y="20358"/>
                  <a:pt x="14329" y="20397"/>
                  <a:pt x="14363" y="20437"/>
                </a:cubicBezTo>
                <a:cubicBezTo>
                  <a:pt x="14405" y="20476"/>
                  <a:pt x="14447" y="20515"/>
                  <a:pt x="14489" y="20554"/>
                </a:cubicBezTo>
                <a:cubicBezTo>
                  <a:pt x="14531" y="20594"/>
                  <a:pt x="14572" y="20633"/>
                  <a:pt x="14613" y="20672"/>
                </a:cubicBezTo>
                <a:cubicBezTo>
                  <a:pt x="14663" y="20711"/>
                  <a:pt x="14713" y="20751"/>
                  <a:pt x="14763" y="20790"/>
                </a:cubicBezTo>
                <a:cubicBezTo>
                  <a:pt x="14812" y="20829"/>
                  <a:pt x="14862" y="20869"/>
                  <a:pt x="14910" y="20908"/>
                </a:cubicBezTo>
                <a:cubicBezTo>
                  <a:pt x="14968" y="20947"/>
                  <a:pt x="15025" y="20986"/>
                  <a:pt x="15082" y="21024"/>
                </a:cubicBezTo>
                <a:cubicBezTo>
                  <a:pt x="15139" y="21063"/>
                  <a:pt x="15196" y="21102"/>
                  <a:pt x="15252" y="21141"/>
                </a:cubicBezTo>
                <a:cubicBezTo>
                  <a:pt x="15317" y="21180"/>
                  <a:pt x="15381" y="21218"/>
                  <a:pt x="15446" y="21256"/>
                </a:cubicBezTo>
                <a:cubicBezTo>
                  <a:pt x="15510" y="21295"/>
                  <a:pt x="15574" y="21333"/>
                  <a:pt x="15638" y="21372"/>
                </a:cubicBezTo>
                <a:cubicBezTo>
                  <a:pt x="15711" y="21410"/>
                  <a:pt x="15785" y="21448"/>
                  <a:pt x="15858" y="21486"/>
                </a:cubicBezTo>
                <a:cubicBezTo>
                  <a:pt x="15931" y="21524"/>
                  <a:pt x="16004" y="21562"/>
                  <a:pt x="16076" y="21600"/>
                </a:cubicBezTo>
              </a:path>
            </a:pathLst>
          </a:custGeom>
          <a:solidFill>
            <a:srgbClr val="FFFFFF">
              <a:alpha val="20000"/>
            </a:srgbClr>
          </a:solidFill>
          <a:ln w="12700">
            <a:miter lim="400000"/>
          </a:ln>
        </p:spPr>
        <p:txBody>
          <a:bodyPr lIns="32146" rIns="32146" anchor="ctr"/>
          <a:lstStyle/>
          <a:p>
            <a:pPr algn="l" defTabSz="315876">
              <a:lnSpc>
                <a:spcPct val="93000"/>
              </a:lnSpc>
              <a:defRPr b="0">
                <a:latin typeface="Arial"/>
                <a:ea typeface="Arial"/>
                <a:cs typeface="Arial"/>
                <a:sym typeface="Arial"/>
              </a:defRPr>
            </a:pPr>
            <a:endParaRPr sz="1266"/>
          </a:p>
        </p:txBody>
      </p:sp>
      <p:sp>
        <p:nvSpPr>
          <p:cNvPr id="18"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19155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Sección naranja">
    <p:bg>
      <p:bgPr>
        <a:solidFill>
          <a:srgbClr val="FFEDCC"/>
        </a:solidFill>
        <a:effectLst/>
      </p:bgPr>
    </p:bg>
    <p:spTree>
      <p:nvGrpSpPr>
        <p:cNvPr id="1" name=""/>
        <p:cNvGrpSpPr/>
        <p:nvPr/>
      </p:nvGrpSpPr>
      <p:grpSpPr>
        <a:xfrm>
          <a:off x="0" y="0"/>
          <a:ext cx="0" cy="0"/>
          <a:chOff x="0" y="0"/>
          <a:chExt cx="0" cy="0"/>
        </a:xfrm>
      </p:grpSpPr>
      <p:sp>
        <p:nvSpPr>
          <p:cNvPr id="20"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40539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Sección azul">
    <p:bg>
      <p:bgPr>
        <a:solidFill>
          <a:srgbClr val="CCE1ED"/>
        </a:solidFill>
        <a:effectLst/>
      </p:bgPr>
    </p:bg>
    <p:spTree>
      <p:nvGrpSpPr>
        <p:cNvPr id="1" name=""/>
        <p:cNvGrpSpPr/>
        <p:nvPr/>
      </p:nvGrpSpPr>
      <p:grpSpPr>
        <a:xfrm>
          <a:off x="0" y="0"/>
          <a:ext cx="0" cy="0"/>
          <a:chOff x="0" y="0"/>
          <a:chExt cx="0" cy="0"/>
        </a:xfrm>
      </p:grpSpPr>
      <p:sp>
        <p:nvSpPr>
          <p:cNvPr id="22"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63493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ción gris">
    <p:bg>
      <p:bgPr>
        <a:solidFill>
          <a:srgbClr val="DEDEDF"/>
        </a:solidFill>
        <a:effectLst/>
      </p:bgPr>
    </p:bg>
    <p:spTree>
      <p:nvGrpSpPr>
        <p:cNvPr id="1" name=""/>
        <p:cNvGrpSpPr/>
        <p:nvPr/>
      </p:nvGrpSpPr>
      <p:grpSpPr>
        <a:xfrm>
          <a:off x="0" y="0"/>
          <a:ext cx="0" cy="0"/>
          <a:chOff x="0" y="0"/>
          <a:chExt cx="0" cy="0"/>
        </a:xfrm>
      </p:grpSpPr>
      <p:sp>
        <p:nvSpPr>
          <p:cNvPr id="24"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228375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En blanco">
    <p:spTree>
      <p:nvGrpSpPr>
        <p:cNvPr id="1" name=""/>
        <p:cNvGrpSpPr/>
        <p:nvPr/>
      </p:nvGrpSpPr>
      <p:grpSpPr>
        <a:xfrm>
          <a:off x="0" y="0"/>
          <a:ext cx="0" cy="0"/>
          <a:chOff x="0" y="0"/>
          <a:chExt cx="0" cy="0"/>
        </a:xfrm>
      </p:grpSpPr>
      <p:sp>
        <p:nvSpPr>
          <p:cNvPr id="26" name="Número de diapositiva"/>
          <p:cNvSpPr txBox="1">
            <a:spLocks noGrp="1"/>
          </p:cNvSpPr>
          <p:nvPr>
            <p:ph type="sldNum" sz="quarter" idx="2"/>
          </p:nvPr>
        </p:nvSpPr>
        <p:spPr>
          <a:xfrm>
            <a:off x="8001000" y="62508"/>
            <a:ext cx="1133268" cy="31893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8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CIERRE completo">
    <p:bg>
      <p:bgPr>
        <a:solidFill>
          <a:srgbClr val="FFA100"/>
        </a:solidFill>
        <a:effectLst/>
      </p:bgPr>
    </p:bg>
    <p:spTree>
      <p:nvGrpSpPr>
        <p:cNvPr id="1" name=""/>
        <p:cNvGrpSpPr/>
        <p:nvPr/>
      </p:nvGrpSpPr>
      <p:grpSpPr>
        <a:xfrm>
          <a:off x="0" y="0"/>
          <a:ext cx="0" cy="0"/>
          <a:chOff x="0" y="0"/>
          <a:chExt cx="0" cy="0"/>
        </a:xfrm>
      </p:grpSpPr>
      <p:pic>
        <p:nvPicPr>
          <p:cNvPr id="28" name="ULPGC.png" descr="ULPGC.png"/>
          <p:cNvPicPr>
            <a:picLocks noChangeAspect="1"/>
          </p:cNvPicPr>
          <p:nvPr/>
        </p:nvPicPr>
        <p:blipFill>
          <a:blip r:embed="rId2"/>
          <a:stretch>
            <a:fillRect/>
          </a:stretch>
        </p:blipFill>
        <p:spPr>
          <a:xfrm>
            <a:off x="3244380" y="2110231"/>
            <a:ext cx="2655240" cy="2637539"/>
          </a:xfrm>
          <a:prstGeom prst="rect">
            <a:avLst/>
          </a:prstGeom>
          <a:ln w="12700">
            <a:miter lim="400000"/>
          </a:ln>
        </p:spPr>
      </p:pic>
      <p:sp>
        <p:nvSpPr>
          <p:cNvPr id="29"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250423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fondo_pag.png" descr="fondo_pag.png"/>
          <p:cNvPicPr>
            <a:picLocks noChangeAspect="1"/>
          </p:cNvPicPr>
          <p:nvPr/>
        </p:nvPicPr>
        <p:blipFill>
          <a:blip r:embed="rId14"/>
          <a:stretch>
            <a:fillRect/>
          </a:stretch>
        </p:blipFill>
        <p:spPr>
          <a:xfrm>
            <a:off x="0" y="0"/>
            <a:ext cx="9144000" cy="6858000"/>
          </a:xfrm>
          <a:prstGeom prst="rect">
            <a:avLst/>
          </a:prstGeom>
          <a:ln w="12700">
            <a:miter lim="400000"/>
          </a:ln>
        </p:spPr>
      </p:pic>
      <p:sp>
        <p:nvSpPr>
          <p:cNvPr id="5" name="Texto del título"/>
          <p:cNvSpPr txBox="1">
            <a:spLocks noGrp="1"/>
          </p:cNvSpPr>
          <p:nvPr>
            <p:ph type="title"/>
          </p:nvPr>
        </p:nvSpPr>
        <p:spPr>
          <a:xfrm>
            <a:off x="669727" y="178594"/>
            <a:ext cx="7804547"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Texto del título</a:t>
            </a:r>
          </a:p>
        </p:txBody>
      </p:sp>
      <p:sp>
        <p:nvSpPr>
          <p:cNvPr id="6" name="Nivel de texto 1…"/>
          <p:cNvSpPr txBox="1">
            <a:spLocks noGrp="1"/>
          </p:cNvSpPr>
          <p:nvPr>
            <p:ph type="body" idx="1"/>
          </p:nvPr>
        </p:nvSpPr>
        <p:spPr>
          <a:xfrm>
            <a:off x="669727" y="1821656"/>
            <a:ext cx="7804547"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Nivel de texto 1</a:t>
            </a:r>
          </a:p>
          <a:p>
            <a:pPr lvl="1"/>
            <a:r>
              <a:t>Nivel de texto 2</a:t>
            </a:r>
          </a:p>
          <a:p>
            <a:pPr lvl="2"/>
            <a:r>
              <a:t>Nivel de texto 3</a:t>
            </a:r>
          </a:p>
          <a:p>
            <a:pPr lvl="3"/>
            <a:r>
              <a:t>Nivel de texto 4</a:t>
            </a:r>
          </a:p>
          <a:p>
            <a:pPr lvl="4"/>
            <a:r>
              <a:t>Nivel de texto 5</a:t>
            </a:r>
          </a:p>
        </p:txBody>
      </p:sp>
    </p:spTree>
    <p:extLst>
      <p:ext uri="{BB962C8B-B14F-4D97-AF65-F5344CB8AC3E}">
        <p14:creationId xmlns:p14="http://schemas.microsoft.com/office/powerpoint/2010/main" val="1134437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1pPr>
      <a:lvl2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2pPr>
      <a:lvl3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3pPr>
      <a:lvl4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4pPr>
      <a:lvl5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5pPr>
      <a:lvl6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6pPr>
      <a:lvl7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7pPr>
      <a:lvl8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8pPr>
      <a:lvl9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9pPr>
    </p:titleStyle>
    <p:bodyStyle>
      <a:lvl1pPr marL="263695"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1pPr>
      <a:lvl2pPr marL="576223"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2pPr>
      <a:lvl3pPr marL="888751"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3pPr>
      <a:lvl4pPr marL="1201279"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4pPr>
      <a:lvl5pPr marL="1513807"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5pPr>
      <a:lvl6pPr marL="1826335"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6pPr>
      <a:lvl7pPr marL="2138863"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7pPr>
      <a:lvl8pPr marL="2451390"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8pPr>
      <a:lvl9pPr marL="2763918"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9pPr>
    </p:bodyStyle>
    <p:otherStyle>
      <a:lvl1pPr marL="0" marR="0" indent="0"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1pPr>
      <a:lvl2pPr marL="0" marR="0" indent="160729"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2pPr>
      <a:lvl3pPr marL="0" marR="0" indent="321457"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3pPr>
      <a:lvl4pPr marL="0" marR="0" indent="482186"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4pPr>
      <a:lvl5pPr marL="0" marR="0" indent="642915"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5pPr>
      <a:lvl6pPr marL="0" marR="0" indent="803643"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6pPr>
      <a:lvl7pPr marL="0" marR="0" indent="964372"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7pPr>
      <a:lvl8pPr marL="0" marR="0" indent="1125101"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8pPr>
      <a:lvl9pPr marL="0" marR="0" indent="1285829"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wmf"/></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developer.android.com/studio/intro"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image" Target="../media/image40.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Programación de Aplicaciones Móviles Nativas</a:t>
            </a:r>
          </a:p>
        </p:txBody>
      </p:sp>
      <p:sp>
        <p:nvSpPr>
          <p:cNvPr id="3" name="Subtítulo 2"/>
          <p:cNvSpPr>
            <a:spLocks noGrp="1"/>
          </p:cNvSpPr>
          <p:nvPr>
            <p:ph type="subTitle" idx="1"/>
          </p:nvPr>
        </p:nvSpPr>
        <p:spPr>
          <a:xfrm>
            <a:off x="1143000" y="3602038"/>
            <a:ext cx="6858000" cy="842371"/>
          </a:xfrm>
        </p:spPr>
        <p:txBody>
          <a:bodyPr>
            <a:normAutofit/>
          </a:bodyPr>
          <a:lstStyle/>
          <a:p>
            <a:r>
              <a:rPr lang="es-ES" sz="3200" dirty="0"/>
              <a:t>Android</a:t>
            </a:r>
          </a:p>
        </p:txBody>
      </p:sp>
      <p:sp>
        <p:nvSpPr>
          <p:cNvPr id="5" name="Marcador de contenido 3">
            <a:extLst>
              <a:ext uri="{FF2B5EF4-FFF2-40B4-BE49-F238E27FC236}">
                <a16:creationId xmlns:a16="http://schemas.microsoft.com/office/drawing/2014/main" id="{8F60C301-C727-084E-9DFF-00FAA4C0C03A}"/>
              </a:ext>
            </a:extLst>
          </p:cNvPr>
          <p:cNvSpPr txBox="1">
            <a:spLocks/>
          </p:cNvSpPr>
          <p:nvPr/>
        </p:nvSpPr>
        <p:spPr>
          <a:xfrm>
            <a:off x="653653" y="4628471"/>
            <a:ext cx="7804547" cy="1240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2953"/>
              </a:spcBef>
              <a:spcAft>
                <a:spcPts val="0"/>
              </a:spcAft>
              <a:buClrTx/>
              <a:buSzPct val="145000"/>
              <a:buFontTx/>
              <a:buNone/>
              <a:tabLst/>
              <a:defRPr sz="2400" b="0" i="0" u="none" strike="noStrike" cap="none" spc="0" baseline="0">
                <a:solidFill>
                  <a:srgbClr val="5E5E5E"/>
                </a:solidFill>
                <a:uFillTx/>
                <a:latin typeface="Rubik Regular"/>
                <a:ea typeface="Rubik Regular"/>
                <a:cs typeface="Rubik Regular"/>
                <a:sym typeface="Rubik Regular"/>
              </a:defRPr>
            </a:lvl1pPr>
            <a:lvl2pPr marL="457200" marR="0" indent="0" algn="ctr" defTabSz="410751" rtl="0" latinLnBrk="0">
              <a:lnSpc>
                <a:spcPct val="100000"/>
              </a:lnSpc>
              <a:spcBef>
                <a:spcPts val="2953"/>
              </a:spcBef>
              <a:spcAft>
                <a:spcPts val="0"/>
              </a:spcAft>
              <a:buClrTx/>
              <a:buSzPct val="145000"/>
              <a:buFontTx/>
              <a:buNone/>
              <a:tabLst/>
              <a:defRPr sz="2000" b="0" i="0" u="none" strike="noStrike" cap="none" spc="0" baseline="0">
                <a:solidFill>
                  <a:srgbClr val="5E5E5E"/>
                </a:solidFill>
                <a:uFillTx/>
                <a:latin typeface="Rubik Regular"/>
                <a:ea typeface="Rubik Regular"/>
                <a:cs typeface="Rubik Regular"/>
                <a:sym typeface="Rubik Regular"/>
              </a:defRPr>
            </a:lvl2pPr>
            <a:lvl3pPr marL="914400" marR="0" indent="0" algn="ctr" defTabSz="410751" rtl="0" latinLnBrk="0">
              <a:lnSpc>
                <a:spcPct val="100000"/>
              </a:lnSpc>
              <a:spcBef>
                <a:spcPts val="2953"/>
              </a:spcBef>
              <a:spcAft>
                <a:spcPts val="0"/>
              </a:spcAft>
              <a:buClrTx/>
              <a:buSzPct val="145000"/>
              <a:buFontTx/>
              <a:buNone/>
              <a:tabLst/>
              <a:defRPr sz="1800" b="0" i="0" u="none" strike="noStrike" cap="none" spc="0" baseline="0">
                <a:solidFill>
                  <a:srgbClr val="5E5E5E"/>
                </a:solidFill>
                <a:uFillTx/>
                <a:latin typeface="Rubik Regular"/>
                <a:ea typeface="Rubik Regular"/>
                <a:cs typeface="Rubik Regular"/>
                <a:sym typeface="Rubik Regular"/>
              </a:defRPr>
            </a:lvl3pPr>
            <a:lvl4pPr marL="13716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4pPr>
            <a:lvl5pPr marL="18288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5pPr>
            <a:lvl6pPr marL="22860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6pPr>
            <a:lvl7pPr marL="27432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7pPr>
            <a:lvl8pPr marL="32004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8pPr>
            <a:lvl9pPr marL="36576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9pPr>
          </a:lstStyle>
          <a:p>
            <a:pPr algn="l">
              <a:lnSpc>
                <a:spcPct val="150000"/>
              </a:lnSpc>
              <a:spcBef>
                <a:spcPts val="0"/>
              </a:spcBef>
            </a:pPr>
            <a:r>
              <a:rPr lang="es-IC" kern="0" dirty="0"/>
              <a:t>Marilola Afonso Suárez		</a:t>
            </a:r>
            <a:endParaRPr lang="es-IC" kern="0" dirty="0">
              <a:solidFill>
                <a:srgbClr val="0070C0"/>
              </a:solidFill>
            </a:endParaRPr>
          </a:p>
        </p:txBody>
      </p:sp>
    </p:spTree>
    <p:extLst>
      <p:ext uri="{BB962C8B-B14F-4D97-AF65-F5344CB8AC3E}">
        <p14:creationId xmlns:p14="http://schemas.microsoft.com/office/powerpoint/2010/main" val="172805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type="wd">
                                    <p:tmPct val="0"/>
                                  </p:iterate>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contenidos</a:t>
            </a:r>
          </a:p>
        </p:txBody>
      </p:sp>
      <p:sp>
        <p:nvSpPr>
          <p:cNvPr id="3" name="Marcador de contenido 2"/>
          <p:cNvSpPr>
            <a:spLocks noGrp="1"/>
          </p:cNvSpPr>
          <p:nvPr>
            <p:ph idx="1"/>
          </p:nvPr>
        </p:nvSpPr>
        <p:spPr>
          <a:xfrm>
            <a:off x="1062039" y="1862422"/>
            <a:ext cx="7019921" cy="3133155"/>
          </a:xfrm>
        </p:spPr>
        <p:txBody>
          <a:bodyPr>
            <a:normAutofit/>
          </a:bodyPr>
          <a:lstStyle/>
          <a:p>
            <a:pPr marL="0" indent="0" algn="just">
              <a:buNone/>
            </a:pPr>
            <a:r>
              <a:rPr lang="es-ES" dirty="0"/>
              <a:t>Aplicaciones móviles</a:t>
            </a:r>
          </a:p>
          <a:p>
            <a:pPr marL="0" indent="0" algn="just">
              <a:buNone/>
            </a:pPr>
            <a:r>
              <a:rPr lang="es-ES" dirty="0"/>
              <a:t>Sistemas Operativos</a:t>
            </a:r>
          </a:p>
        </p:txBody>
      </p:sp>
    </p:spTree>
    <p:extLst>
      <p:ext uri="{BB962C8B-B14F-4D97-AF65-F5344CB8AC3E}">
        <p14:creationId xmlns:p14="http://schemas.microsoft.com/office/powerpoint/2010/main" val="227832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7" name="Picture 6">
            <a:extLst>
              <a:ext uri="{FF2B5EF4-FFF2-40B4-BE49-F238E27FC236}">
                <a16:creationId xmlns:a16="http://schemas.microsoft.com/office/drawing/2014/main" id="{CC97BA8B-0869-2BB6-15DA-10B386BF8D9A}"/>
              </a:ext>
            </a:extLst>
          </p:cNvPr>
          <p:cNvPicPr>
            <a:picLocks noChangeAspect="1"/>
          </p:cNvPicPr>
          <p:nvPr/>
        </p:nvPicPr>
        <p:blipFill>
          <a:blip r:embed="rId3"/>
          <a:stretch>
            <a:fillRect/>
          </a:stretch>
        </p:blipFill>
        <p:spPr>
          <a:xfrm>
            <a:off x="1278855" y="0"/>
            <a:ext cx="6852290" cy="6858000"/>
          </a:xfrm>
          <a:prstGeom prst="rect">
            <a:avLst/>
          </a:prstGeom>
        </p:spPr>
      </p:pic>
    </p:spTree>
    <p:extLst>
      <p:ext uri="{BB962C8B-B14F-4D97-AF65-F5344CB8AC3E}">
        <p14:creationId xmlns:p14="http://schemas.microsoft.com/office/powerpoint/2010/main" val="66213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Título 1">
            <a:extLst>
              <a:ext uri="{FF2B5EF4-FFF2-40B4-BE49-F238E27FC236}">
                <a16:creationId xmlns:a16="http://schemas.microsoft.com/office/drawing/2014/main" id="{D52BE626-5E19-FA7B-3C97-BFEC9AB83042}"/>
              </a:ext>
            </a:extLst>
          </p:cNvPr>
          <p:cNvSpPr>
            <a:spLocks noGrp="1"/>
          </p:cNvSpPr>
          <p:nvPr>
            <p:ph type="title"/>
          </p:nvPr>
        </p:nvSpPr>
        <p:spPr>
          <a:xfrm>
            <a:off x="669727" y="178595"/>
            <a:ext cx="7804547" cy="1355566"/>
          </a:xfrm>
        </p:spPr>
        <p:txBody>
          <a:bodyPr>
            <a:normAutofit/>
          </a:bodyPr>
          <a:lstStyle/>
          <a:p>
            <a:r>
              <a:rPr lang="es-ES" dirty="0"/>
              <a:t>Aplicaciones web</a:t>
            </a:r>
          </a:p>
        </p:txBody>
      </p:sp>
      <p:graphicFrame>
        <p:nvGraphicFramePr>
          <p:cNvPr id="3" name="Object 2">
            <a:extLst>
              <a:ext uri="{FF2B5EF4-FFF2-40B4-BE49-F238E27FC236}">
                <a16:creationId xmlns:a16="http://schemas.microsoft.com/office/drawing/2014/main" id="{8EE3E1E1-0F73-9992-FD62-3E6B747425EE}"/>
              </a:ext>
            </a:extLst>
          </p:cNvPr>
          <p:cNvGraphicFramePr>
            <a:graphicFrameLocks noChangeAspect="1"/>
          </p:cNvGraphicFramePr>
          <p:nvPr/>
        </p:nvGraphicFramePr>
        <p:xfrm>
          <a:off x="1961861" y="1534161"/>
          <a:ext cx="5441950" cy="4883150"/>
        </p:xfrm>
        <a:graphic>
          <a:graphicData uri="http://schemas.openxmlformats.org/presentationml/2006/ole">
            <mc:AlternateContent xmlns:mc="http://schemas.openxmlformats.org/markup-compatibility/2006">
              <mc:Choice xmlns:v="urn:schemas-microsoft-com:vml" Requires="v">
                <p:oleObj name="Bitmap Image" r:id="rId3" imgW="5442120" imgH="4883040" progId="PBrush">
                  <p:embed/>
                </p:oleObj>
              </mc:Choice>
              <mc:Fallback>
                <p:oleObj name="Bitmap Image" r:id="rId3" imgW="5442120" imgH="4883040" progId="PBrush">
                  <p:embed/>
                  <p:pic>
                    <p:nvPicPr>
                      <p:cNvPr id="3" name="Object 2">
                        <a:extLst>
                          <a:ext uri="{FF2B5EF4-FFF2-40B4-BE49-F238E27FC236}">
                            <a16:creationId xmlns:a16="http://schemas.microsoft.com/office/drawing/2014/main" id="{8EE3E1E1-0F73-9992-FD62-3E6B747425EE}"/>
                          </a:ext>
                        </a:extLst>
                      </p:cNvPr>
                      <p:cNvPicPr/>
                      <p:nvPr/>
                    </p:nvPicPr>
                    <p:blipFill>
                      <a:blip r:embed="rId4"/>
                      <a:stretch>
                        <a:fillRect/>
                      </a:stretch>
                    </p:blipFill>
                    <p:spPr>
                      <a:xfrm>
                        <a:off x="1961861" y="1534161"/>
                        <a:ext cx="5441950" cy="4883150"/>
                      </a:xfrm>
                      <a:prstGeom prst="rect">
                        <a:avLst/>
                      </a:prstGeom>
                    </p:spPr>
                  </p:pic>
                </p:oleObj>
              </mc:Fallback>
            </mc:AlternateContent>
          </a:graphicData>
        </a:graphic>
      </p:graphicFrame>
    </p:spTree>
    <p:extLst>
      <p:ext uri="{BB962C8B-B14F-4D97-AF65-F5344CB8AC3E}">
        <p14:creationId xmlns:p14="http://schemas.microsoft.com/office/powerpoint/2010/main" val="334018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EA460B2-0204-C06B-9E04-7D35282FAD12}"/>
              </a:ext>
            </a:extLst>
          </p:cNvPr>
          <p:cNvPicPr>
            <a:picLocks noChangeAspect="1"/>
          </p:cNvPicPr>
          <p:nvPr/>
        </p:nvPicPr>
        <p:blipFill>
          <a:blip r:embed="rId3"/>
          <a:stretch>
            <a:fillRect/>
          </a:stretch>
        </p:blipFill>
        <p:spPr>
          <a:xfrm>
            <a:off x="889287" y="2099492"/>
            <a:ext cx="8175663" cy="4747846"/>
          </a:xfrm>
          <a:prstGeom prst="rect">
            <a:avLst/>
          </a:prstGeom>
        </p:spPr>
      </p:pic>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Título 1">
            <a:extLst>
              <a:ext uri="{FF2B5EF4-FFF2-40B4-BE49-F238E27FC236}">
                <a16:creationId xmlns:a16="http://schemas.microsoft.com/office/drawing/2014/main" id="{D52BE626-5E19-FA7B-3C97-BFEC9AB83042}"/>
              </a:ext>
            </a:extLst>
          </p:cNvPr>
          <p:cNvSpPr>
            <a:spLocks noGrp="1"/>
          </p:cNvSpPr>
          <p:nvPr>
            <p:ph type="title"/>
          </p:nvPr>
        </p:nvSpPr>
        <p:spPr>
          <a:xfrm>
            <a:off x="669727" y="178595"/>
            <a:ext cx="7804547" cy="1355566"/>
          </a:xfrm>
        </p:spPr>
        <p:txBody>
          <a:bodyPr>
            <a:normAutofit/>
          </a:bodyPr>
          <a:lstStyle/>
          <a:p>
            <a:r>
              <a:rPr lang="es-ES" dirty="0"/>
              <a:t>Aplicaciones híbridas</a:t>
            </a:r>
          </a:p>
        </p:txBody>
      </p:sp>
    </p:spTree>
    <p:extLst>
      <p:ext uri="{BB962C8B-B14F-4D97-AF65-F5344CB8AC3E}">
        <p14:creationId xmlns:p14="http://schemas.microsoft.com/office/powerpoint/2010/main" val="120853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Título 1">
            <a:extLst>
              <a:ext uri="{FF2B5EF4-FFF2-40B4-BE49-F238E27FC236}">
                <a16:creationId xmlns:a16="http://schemas.microsoft.com/office/drawing/2014/main" id="{D52BE626-5E19-FA7B-3C97-BFEC9AB83042}"/>
              </a:ext>
            </a:extLst>
          </p:cNvPr>
          <p:cNvSpPr>
            <a:spLocks noGrp="1"/>
          </p:cNvSpPr>
          <p:nvPr>
            <p:ph type="title"/>
          </p:nvPr>
        </p:nvSpPr>
        <p:spPr>
          <a:xfrm>
            <a:off x="669727" y="178595"/>
            <a:ext cx="7804547" cy="1355566"/>
          </a:xfrm>
        </p:spPr>
        <p:txBody>
          <a:bodyPr>
            <a:normAutofit/>
          </a:bodyPr>
          <a:lstStyle/>
          <a:p>
            <a:r>
              <a:rPr lang="es-ES" dirty="0"/>
              <a:t>Aplicaciones web progresivas</a:t>
            </a:r>
          </a:p>
        </p:txBody>
      </p:sp>
      <p:pic>
        <p:nvPicPr>
          <p:cNvPr id="4" name="Picture 3" descr="Diagram&#10;&#10;Description automatically generated">
            <a:extLst>
              <a:ext uri="{FF2B5EF4-FFF2-40B4-BE49-F238E27FC236}">
                <a16:creationId xmlns:a16="http://schemas.microsoft.com/office/drawing/2014/main" id="{003B7A47-D977-13E6-DFFE-730BFCF40B5F}"/>
              </a:ext>
            </a:extLst>
          </p:cNvPr>
          <p:cNvPicPr>
            <a:picLocks noChangeAspect="1"/>
          </p:cNvPicPr>
          <p:nvPr/>
        </p:nvPicPr>
        <p:blipFill>
          <a:blip r:embed="rId3"/>
          <a:stretch>
            <a:fillRect/>
          </a:stretch>
        </p:blipFill>
        <p:spPr>
          <a:xfrm>
            <a:off x="648194" y="1668300"/>
            <a:ext cx="8001000" cy="4191000"/>
          </a:xfrm>
          <a:prstGeom prst="rect">
            <a:avLst/>
          </a:prstGeom>
        </p:spPr>
      </p:pic>
    </p:spTree>
    <p:extLst>
      <p:ext uri="{BB962C8B-B14F-4D97-AF65-F5344CB8AC3E}">
        <p14:creationId xmlns:p14="http://schemas.microsoft.com/office/powerpoint/2010/main" val="15872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Título 1">
            <a:extLst>
              <a:ext uri="{FF2B5EF4-FFF2-40B4-BE49-F238E27FC236}">
                <a16:creationId xmlns:a16="http://schemas.microsoft.com/office/drawing/2014/main" id="{D52BE626-5E19-FA7B-3C97-BFEC9AB83042}"/>
              </a:ext>
            </a:extLst>
          </p:cNvPr>
          <p:cNvSpPr>
            <a:spLocks noGrp="1"/>
          </p:cNvSpPr>
          <p:nvPr>
            <p:ph type="title"/>
          </p:nvPr>
        </p:nvSpPr>
        <p:spPr>
          <a:xfrm>
            <a:off x="669727" y="178595"/>
            <a:ext cx="7804547" cy="1355566"/>
          </a:xfrm>
        </p:spPr>
        <p:txBody>
          <a:bodyPr>
            <a:normAutofit/>
          </a:bodyPr>
          <a:lstStyle/>
          <a:p>
            <a:r>
              <a:rPr lang="es-ES" dirty="0"/>
              <a:t>Aplicaciones nativas</a:t>
            </a:r>
          </a:p>
        </p:txBody>
      </p:sp>
      <p:pic>
        <p:nvPicPr>
          <p:cNvPr id="5" name="Picture 4">
            <a:extLst>
              <a:ext uri="{FF2B5EF4-FFF2-40B4-BE49-F238E27FC236}">
                <a16:creationId xmlns:a16="http://schemas.microsoft.com/office/drawing/2014/main" id="{F49E62FB-7EA2-90B2-7BD7-C2B5F95F1364}"/>
              </a:ext>
            </a:extLst>
          </p:cNvPr>
          <p:cNvPicPr>
            <a:picLocks noChangeAspect="1"/>
          </p:cNvPicPr>
          <p:nvPr/>
        </p:nvPicPr>
        <p:blipFill>
          <a:blip r:embed="rId3"/>
          <a:stretch>
            <a:fillRect/>
          </a:stretch>
        </p:blipFill>
        <p:spPr>
          <a:xfrm>
            <a:off x="447754" y="1722796"/>
            <a:ext cx="8248491" cy="3546851"/>
          </a:xfrm>
          <a:prstGeom prst="rect">
            <a:avLst/>
          </a:prstGeom>
        </p:spPr>
      </p:pic>
    </p:spTree>
    <p:extLst>
      <p:ext uri="{BB962C8B-B14F-4D97-AF65-F5344CB8AC3E}">
        <p14:creationId xmlns:p14="http://schemas.microsoft.com/office/powerpoint/2010/main" val="56271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pSp>
        <p:nvGrpSpPr>
          <p:cNvPr id="5" name="Group 4">
            <a:extLst>
              <a:ext uri="{FF2B5EF4-FFF2-40B4-BE49-F238E27FC236}">
                <a16:creationId xmlns:a16="http://schemas.microsoft.com/office/drawing/2014/main" id="{D95E4046-D04E-B2D8-C634-205B824888AB}"/>
              </a:ext>
            </a:extLst>
          </p:cNvPr>
          <p:cNvGrpSpPr/>
          <p:nvPr/>
        </p:nvGrpSpPr>
        <p:grpSpPr>
          <a:xfrm>
            <a:off x="0" y="1106884"/>
            <a:ext cx="9144000" cy="4644232"/>
            <a:chOff x="0" y="1106884"/>
            <a:chExt cx="9144000" cy="4644232"/>
          </a:xfrm>
        </p:grpSpPr>
        <p:pic>
          <p:nvPicPr>
            <p:cNvPr id="3" name="Picture 2">
              <a:extLst>
                <a:ext uri="{FF2B5EF4-FFF2-40B4-BE49-F238E27FC236}">
                  <a16:creationId xmlns:a16="http://schemas.microsoft.com/office/drawing/2014/main" id="{2A0D8520-955E-BCE5-76F1-21DA3C5163EB}"/>
                </a:ext>
              </a:extLst>
            </p:cNvPr>
            <p:cNvPicPr>
              <a:picLocks noChangeAspect="1"/>
            </p:cNvPicPr>
            <p:nvPr/>
          </p:nvPicPr>
          <p:blipFill>
            <a:blip r:embed="rId3"/>
            <a:stretch>
              <a:fillRect/>
            </a:stretch>
          </p:blipFill>
          <p:spPr>
            <a:xfrm>
              <a:off x="0" y="1106884"/>
              <a:ext cx="9144000" cy="4644232"/>
            </a:xfrm>
            <a:prstGeom prst="rect">
              <a:avLst/>
            </a:prstGeom>
          </p:spPr>
        </p:pic>
        <p:sp>
          <p:nvSpPr>
            <p:cNvPr id="4" name="Rectangle 3">
              <a:extLst>
                <a:ext uri="{FF2B5EF4-FFF2-40B4-BE49-F238E27FC236}">
                  <a16:creationId xmlns:a16="http://schemas.microsoft.com/office/drawing/2014/main" id="{D5303B17-3582-153C-79D4-64AC15C29EE4}"/>
                </a:ext>
              </a:extLst>
            </p:cNvPr>
            <p:cNvSpPr/>
            <p:nvPr/>
          </p:nvSpPr>
          <p:spPr>
            <a:xfrm>
              <a:off x="8423564" y="5056909"/>
              <a:ext cx="623454" cy="694207"/>
            </a:xfrm>
            <a:prstGeom prst="rect">
              <a:avLst/>
            </a:prstGeom>
            <a:solidFill>
              <a:srgbClr val="F5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157977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4" name="Picture 3">
            <a:extLst>
              <a:ext uri="{FF2B5EF4-FFF2-40B4-BE49-F238E27FC236}">
                <a16:creationId xmlns:a16="http://schemas.microsoft.com/office/drawing/2014/main" id="{DD70C962-FA51-CB5D-73F4-B6561E6DA694}"/>
              </a:ext>
            </a:extLst>
          </p:cNvPr>
          <p:cNvPicPr>
            <a:picLocks noChangeAspect="1"/>
          </p:cNvPicPr>
          <p:nvPr/>
        </p:nvPicPr>
        <p:blipFill>
          <a:blip r:embed="rId3"/>
          <a:stretch>
            <a:fillRect/>
          </a:stretch>
        </p:blipFill>
        <p:spPr>
          <a:xfrm>
            <a:off x="3141248" y="1262896"/>
            <a:ext cx="4735306" cy="4875681"/>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669727" y="178595"/>
            <a:ext cx="7804547" cy="1355566"/>
          </a:xfrm>
        </p:spPr>
        <p:txBody>
          <a:bodyPr>
            <a:normAutofit/>
          </a:bodyPr>
          <a:lstStyle/>
          <a:p>
            <a:r>
              <a:rPr lang="es-ES" dirty="0"/>
              <a:t>Android</a:t>
            </a:r>
          </a:p>
        </p:txBody>
      </p:sp>
    </p:spTree>
    <p:extLst>
      <p:ext uri="{BB962C8B-B14F-4D97-AF65-F5344CB8AC3E}">
        <p14:creationId xmlns:p14="http://schemas.microsoft.com/office/powerpoint/2010/main" val="410457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1.0 (1.0) </a:t>
            </a:r>
            <a:br>
              <a:rPr lang="es-ES" sz="2400" dirty="0"/>
            </a:br>
            <a:r>
              <a:rPr lang="es-ES" sz="2000" b="1" dirty="0"/>
              <a:t>septiembre 2008</a:t>
            </a:r>
          </a:p>
        </p:txBody>
      </p:sp>
      <p:pic>
        <p:nvPicPr>
          <p:cNvPr id="6" name="Picture 5" descr="A picture containing electronics, cellphone&#10;&#10;Description automatically generated">
            <a:extLst>
              <a:ext uri="{FF2B5EF4-FFF2-40B4-BE49-F238E27FC236}">
                <a16:creationId xmlns:a16="http://schemas.microsoft.com/office/drawing/2014/main" id="{22262B23-DE59-88B0-73FE-925B2C8288FF}"/>
              </a:ext>
            </a:extLst>
          </p:cNvPr>
          <p:cNvPicPr>
            <a:picLocks noChangeAspect="1"/>
          </p:cNvPicPr>
          <p:nvPr/>
        </p:nvPicPr>
        <p:blipFill>
          <a:blip r:embed="rId3"/>
          <a:stretch>
            <a:fillRect/>
          </a:stretch>
        </p:blipFill>
        <p:spPr>
          <a:xfrm>
            <a:off x="2738120" y="1797049"/>
            <a:ext cx="4683760" cy="3761645"/>
          </a:xfrm>
          <a:prstGeom prst="rect">
            <a:avLst/>
          </a:prstGeom>
        </p:spPr>
      </p:pic>
      <p:sp>
        <p:nvSpPr>
          <p:cNvPr id="8" name="TextBox 7">
            <a:extLst>
              <a:ext uri="{FF2B5EF4-FFF2-40B4-BE49-F238E27FC236}">
                <a16:creationId xmlns:a16="http://schemas.microsoft.com/office/drawing/2014/main" id="{F2CEC17A-DF56-1EDC-282E-69B8BB430ABE}"/>
              </a:ext>
            </a:extLst>
          </p:cNvPr>
          <p:cNvSpPr txBox="1"/>
          <p:nvPr/>
        </p:nvSpPr>
        <p:spPr>
          <a:xfrm>
            <a:off x="5540815" y="5764215"/>
            <a:ext cx="178093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s-ES" sz="2400" b="1" i="0" u="none" strike="noStrike" cap="none" spc="0" normalizeH="0" baseline="0" dirty="0">
                <a:ln>
                  <a:noFill/>
                </a:ln>
                <a:solidFill>
                  <a:srgbClr val="000000"/>
                </a:solidFill>
                <a:effectLst/>
                <a:uFillTx/>
                <a:latin typeface="Helvetica Neue"/>
                <a:ea typeface="Helvetica Neue"/>
                <a:cs typeface="Helvetica Neue"/>
                <a:sym typeface="Helvetica Neue"/>
              </a:rPr>
              <a:t>HTC </a:t>
            </a:r>
            <a:r>
              <a:rPr kumimoji="0" lang="es-ES" sz="2400" b="1" i="0" u="none" strike="noStrike" cap="none" spc="0" normalizeH="0" baseline="0" dirty="0" err="1">
                <a:ln>
                  <a:noFill/>
                </a:ln>
                <a:solidFill>
                  <a:srgbClr val="000000"/>
                </a:solidFill>
                <a:effectLst/>
                <a:uFillTx/>
                <a:latin typeface="Helvetica Neue"/>
                <a:ea typeface="Helvetica Neue"/>
                <a:cs typeface="Helvetica Neue"/>
                <a:sym typeface="Helvetica Neue"/>
              </a:rPr>
              <a:t>Dream</a:t>
            </a:r>
            <a:endParaRPr kumimoji="0" lang="en-GB"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95757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1.1 (1.1)</a:t>
            </a:r>
            <a:br>
              <a:rPr lang="es-ES" sz="2400" dirty="0"/>
            </a:br>
            <a:r>
              <a:rPr lang="es-ES" sz="2000" b="1" dirty="0"/>
              <a:t>febrero 2009</a:t>
            </a:r>
          </a:p>
        </p:txBody>
      </p:sp>
      <p:sp>
        <p:nvSpPr>
          <p:cNvPr id="8" name="TextBox 7">
            <a:extLst>
              <a:ext uri="{FF2B5EF4-FFF2-40B4-BE49-F238E27FC236}">
                <a16:creationId xmlns:a16="http://schemas.microsoft.com/office/drawing/2014/main" id="{07901E98-1B13-ECF0-07E2-0469EB539986}"/>
              </a:ext>
            </a:extLst>
          </p:cNvPr>
          <p:cNvSpPr txBox="1"/>
          <p:nvPr/>
        </p:nvSpPr>
        <p:spPr>
          <a:xfrm>
            <a:off x="801688" y="2209920"/>
            <a:ext cx="779367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Font typeface="Arial" panose="020B0604020202020204" pitchFamily="34" charset="0"/>
              <a:buChar char="•"/>
            </a:pPr>
            <a:r>
              <a:rPr lang="es-ES" sz="2400" dirty="0">
                <a:latin typeface="Rubik" panose="02000604000000020004" pitchFamily="2" charset="-79"/>
                <a:cs typeface="Rubik" panose="02000604000000020004" pitchFamily="2" charset="-79"/>
              </a:rPr>
              <a:t>Detalles y reseñas disponibles en las búsquedas</a:t>
            </a:r>
          </a:p>
          <a:p>
            <a:pPr>
              <a:buFont typeface="Arial" panose="020B0604020202020204" pitchFamily="34" charset="0"/>
              <a:buChar char="•"/>
            </a:pPr>
            <a:r>
              <a:rPr lang="es-ES" sz="2400" dirty="0">
                <a:latin typeface="Rubik" panose="02000604000000020004" pitchFamily="2" charset="-79"/>
                <a:cs typeface="Rubik" panose="02000604000000020004" pitchFamily="2" charset="-79"/>
              </a:rPr>
              <a:t>Pantalla más larga usando el manos libres</a:t>
            </a:r>
          </a:p>
          <a:p>
            <a:pPr>
              <a:buFont typeface="Arial" panose="020B0604020202020204" pitchFamily="34" charset="0"/>
              <a:buChar char="•"/>
            </a:pPr>
            <a:r>
              <a:rPr lang="es-ES" sz="2400" dirty="0">
                <a:latin typeface="Rubik" panose="02000604000000020004" pitchFamily="2" charset="-79"/>
                <a:cs typeface="Rubik" panose="02000604000000020004" pitchFamily="2" charset="-79"/>
              </a:rPr>
              <a:t>Archivos adjuntos en los mensajes.</a:t>
            </a:r>
          </a:p>
        </p:txBody>
      </p:sp>
    </p:spTree>
    <p:extLst>
      <p:ext uri="{BB962C8B-B14F-4D97-AF65-F5344CB8AC3E}">
        <p14:creationId xmlns:p14="http://schemas.microsoft.com/office/powerpoint/2010/main" val="261821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A7CBEAD-008B-402B-82CF-122B7511EB3A}"/>
              </a:ext>
            </a:extLst>
          </p:cNvPr>
          <p:cNvGrpSpPr/>
          <p:nvPr/>
        </p:nvGrpSpPr>
        <p:grpSpPr>
          <a:xfrm>
            <a:off x="1148443" y="1016682"/>
            <a:ext cx="3027938" cy="4469719"/>
            <a:chOff x="1148443" y="907824"/>
            <a:chExt cx="3027938" cy="4469719"/>
          </a:xfrm>
        </p:grpSpPr>
        <p:pic>
          <p:nvPicPr>
            <p:cNvPr id="3" name="Picture 2" descr="A person with a white beard&#10;&#10;Description automatically generated with medium confidence">
              <a:extLst>
                <a:ext uri="{FF2B5EF4-FFF2-40B4-BE49-F238E27FC236}">
                  <a16:creationId xmlns:a16="http://schemas.microsoft.com/office/drawing/2014/main" id="{CEFA4372-8BF4-F1C6-4A62-A1C2B3C7DA70}"/>
                </a:ext>
              </a:extLst>
            </p:cNvPr>
            <p:cNvPicPr>
              <a:picLocks noChangeAspect="1"/>
            </p:cNvPicPr>
            <p:nvPr/>
          </p:nvPicPr>
          <p:blipFill>
            <a:blip r:embed="rId3"/>
            <a:stretch>
              <a:fillRect/>
            </a:stretch>
          </p:blipFill>
          <p:spPr>
            <a:xfrm>
              <a:off x="1148443" y="907824"/>
              <a:ext cx="3027938" cy="3936319"/>
            </a:xfrm>
            <a:prstGeom prst="rect">
              <a:avLst/>
            </a:prstGeom>
          </p:spPr>
        </p:pic>
        <p:sp>
          <p:nvSpPr>
            <p:cNvPr id="5" name="TextBox 4">
              <a:extLst>
                <a:ext uri="{FF2B5EF4-FFF2-40B4-BE49-F238E27FC236}">
                  <a16:creationId xmlns:a16="http://schemas.microsoft.com/office/drawing/2014/main" id="{AB38CE2A-1A5E-9117-BF0E-E28EDD31EA77}"/>
                </a:ext>
              </a:extLst>
            </p:cNvPr>
            <p:cNvSpPr txBox="1"/>
            <p:nvPr/>
          </p:nvSpPr>
          <p:spPr>
            <a:xfrm>
              <a:off x="1233661" y="5008211"/>
              <a:ext cx="285750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Alexander Graham Bell</a:t>
              </a:r>
            </a:p>
          </p:txBody>
        </p:sp>
      </p:grpSp>
      <p:grpSp>
        <p:nvGrpSpPr>
          <p:cNvPr id="10" name="Group 9">
            <a:extLst>
              <a:ext uri="{FF2B5EF4-FFF2-40B4-BE49-F238E27FC236}">
                <a16:creationId xmlns:a16="http://schemas.microsoft.com/office/drawing/2014/main" id="{528602DB-9D7C-94ED-B559-BCA24CCF59C2}"/>
              </a:ext>
            </a:extLst>
          </p:cNvPr>
          <p:cNvGrpSpPr/>
          <p:nvPr/>
        </p:nvGrpSpPr>
        <p:grpSpPr>
          <a:xfrm>
            <a:off x="5135877" y="1016681"/>
            <a:ext cx="3261733" cy="4437454"/>
            <a:chOff x="5135877" y="1016681"/>
            <a:chExt cx="3261733" cy="4437454"/>
          </a:xfrm>
        </p:grpSpPr>
        <p:pic>
          <p:nvPicPr>
            <p:cNvPr id="8" name="Picture 7" descr="A person sitting in a chair&#10;&#10;Description automatically generated with medium confidence">
              <a:extLst>
                <a:ext uri="{FF2B5EF4-FFF2-40B4-BE49-F238E27FC236}">
                  <a16:creationId xmlns:a16="http://schemas.microsoft.com/office/drawing/2014/main" id="{D9D0595C-DDFC-61BE-E71D-A60594C1EC22}"/>
                </a:ext>
              </a:extLst>
            </p:cNvPr>
            <p:cNvPicPr>
              <a:picLocks noChangeAspect="1"/>
            </p:cNvPicPr>
            <p:nvPr/>
          </p:nvPicPr>
          <p:blipFill>
            <a:blip r:embed="rId4"/>
            <a:stretch>
              <a:fillRect/>
            </a:stretch>
          </p:blipFill>
          <p:spPr>
            <a:xfrm>
              <a:off x="5135877" y="1016681"/>
              <a:ext cx="3261733" cy="3936319"/>
            </a:xfrm>
            <a:prstGeom prst="rect">
              <a:avLst/>
            </a:prstGeom>
          </p:spPr>
        </p:pic>
        <p:sp>
          <p:nvSpPr>
            <p:cNvPr id="9" name="TextBox 8">
              <a:extLst>
                <a:ext uri="{FF2B5EF4-FFF2-40B4-BE49-F238E27FC236}">
                  <a16:creationId xmlns:a16="http://schemas.microsoft.com/office/drawing/2014/main" id="{96984C10-115F-F3FB-1B4E-99F02B2B5FAE}"/>
                </a:ext>
              </a:extLst>
            </p:cNvPr>
            <p:cNvSpPr txBox="1"/>
            <p:nvPr/>
          </p:nvSpPr>
          <p:spPr>
            <a:xfrm>
              <a:off x="5740039" y="5084803"/>
              <a:ext cx="205340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Antonio </a:t>
              </a:r>
              <a:r>
                <a:rPr lang="en-GB" b="1" dirty="0" err="1"/>
                <a:t>Meucci</a:t>
              </a:r>
              <a:endParaRPr lang="en-GB" b="1" dirty="0"/>
            </a:p>
          </p:txBody>
        </p:sp>
      </p:grpSp>
    </p:spTree>
    <p:extLst>
      <p:ext uri="{BB962C8B-B14F-4D97-AF65-F5344CB8AC3E}">
        <p14:creationId xmlns:p14="http://schemas.microsoft.com/office/powerpoint/2010/main" val="401181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709160" cy="1355566"/>
          </a:xfrm>
        </p:spPr>
        <p:txBody>
          <a:bodyPr>
            <a:normAutofit fontScale="90000"/>
          </a:bodyPr>
          <a:lstStyle/>
          <a:p>
            <a:r>
              <a:rPr lang="es-ES" sz="3600" dirty="0"/>
              <a:t>Android </a:t>
            </a:r>
            <a:r>
              <a:rPr lang="es-ES" sz="3600" dirty="0" err="1"/>
              <a:t>Cupcake</a:t>
            </a:r>
            <a:r>
              <a:rPr lang="es-ES" sz="3600" dirty="0"/>
              <a:t> (1.5) </a:t>
            </a:r>
            <a:br>
              <a:rPr lang="es-ES" sz="2400" dirty="0"/>
            </a:br>
            <a:r>
              <a:rPr lang="es-ES" sz="2000" b="1" dirty="0"/>
              <a:t>abril 2009</a:t>
            </a:r>
          </a:p>
        </p:txBody>
      </p:sp>
      <p:pic>
        <p:nvPicPr>
          <p:cNvPr id="3" name="Picture 2" descr="Icon&#10;&#10;Description automatically generated">
            <a:extLst>
              <a:ext uri="{FF2B5EF4-FFF2-40B4-BE49-F238E27FC236}">
                <a16:creationId xmlns:a16="http://schemas.microsoft.com/office/drawing/2014/main" id="{AB9E50D4-2796-7DEB-C47D-D5D9A913AA8C}"/>
              </a:ext>
            </a:extLst>
          </p:cNvPr>
          <p:cNvPicPr>
            <a:picLocks noChangeAspect="1"/>
          </p:cNvPicPr>
          <p:nvPr/>
        </p:nvPicPr>
        <p:blipFill>
          <a:blip r:embed="rId3"/>
          <a:stretch>
            <a:fillRect/>
          </a:stretch>
        </p:blipFill>
        <p:spPr>
          <a:xfrm>
            <a:off x="5322623" y="34155"/>
            <a:ext cx="2080259" cy="2080259"/>
          </a:xfrm>
          <a:prstGeom prst="rect">
            <a:avLst/>
          </a:prstGeom>
        </p:spPr>
      </p:pic>
      <p:sp>
        <p:nvSpPr>
          <p:cNvPr id="5" name="TextBox 4">
            <a:extLst>
              <a:ext uri="{FF2B5EF4-FFF2-40B4-BE49-F238E27FC236}">
                <a16:creationId xmlns:a16="http://schemas.microsoft.com/office/drawing/2014/main" id="{662EFA7C-0E9A-F5CF-5C1F-DA90CBA3B23F}"/>
              </a:ext>
            </a:extLst>
          </p:cNvPr>
          <p:cNvSpPr txBox="1"/>
          <p:nvPr/>
        </p:nvSpPr>
        <p:spPr>
          <a:xfrm>
            <a:off x="563880" y="2253095"/>
            <a:ext cx="7665720"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teclados virtuales.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Widgets - vistas de miniaturas.​</a:t>
            </a:r>
          </a:p>
          <a:p>
            <a:pPr>
              <a:buFont typeface="Arial" panose="020B0604020202020204" pitchFamily="34" charset="0"/>
              <a:buChar char="•"/>
            </a:pPr>
            <a:r>
              <a:rPr lang="es-ES" dirty="0">
                <a:latin typeface="Rubik" panose="02000604000000020004" pitchFamily="2" charset="-79"/>
                <a:cs typeface="Rubik" panose="02000604000000020004" pitchFamily="2" charset="-79"/>
              </a:rPr>
              <a:t>Grabación y reproducción en formatos MPEG-4 y 3GP.</a:t>
            </a:r>
          </a:p>
          <a:p>
            <a:pPr>
              <a:buFont typeface="Arial" panose="020B0604020202020204" pitchFamily="34" charset="0"/>
              <a:buChar char="•"/>
            </a:pPr>
            <a:r>
              <a:rPr lang="es-ES" dirty="0" err="1">
                <a:latin typeface="Rubik" panose="02000604000000020004" pitchFamily="2" charset="-79"/>
                <a:cs typeface="Rubik" panose="02000604000000020004" pitchFamily="2" charset="-79"/>
              </a:rPr>
              <a:t>Auto-sincronización</a:t>
            </a:r>
            <a:r>
              <a:rPr lang="es-ES" dirty="0">
                <a:latin typeface="Rubik" panose="02000604000000020004" pitchFamily="2" charset="-79"/>
                <a:cs typeface="Rubik" panose="02000604000000020004" pitchFamily="2" charset="-79"/>
              </a:rPr>
              <a:t> y soporte para Bluetooth</a:t>
            </a:r>
          </a:p>
          <a:p>
            <a:pPr>
              <a:buFont typeface="Arial" panose="020B0604020202020204" pitchFamily="34" charset="0"/>
              <a:buChar char="•"/>
            </a:pPr>
            <a:r>
              <a:rPr lang="es-ES" dirty="0">
                <a:latin typeface="Rubik" panose="02000604000000020004" pitchFamily="2" charset="-79"/>
                <a:cs typeface="Rubik" panose="02000604000000020004" pitchFamily="2" charset="-79"/>
              </a:rPr>
              <a:t>Características de Copiar y pegar agregadas al navegador web.</a:t>
            </a:r>
          </a:p>
          <a:p>
            <a:pPr>
              <a:buFont typeface="Arial" panose="020B0604020202020204" pitchFamily="34" charset="0"/>
              <a:buChar char="•"/>
            </a:pPr>
            <a:r>
              <a:rPr lang="es-ES" dirty="0">
                <a:latin typeface="Rubik" panose="02000604000000020004" pitchFamily="2" charset="-79"/>
                <a:cs typeface="Rubik" panose="02000604000000020004" pitchFamily="2" charset="-79"/>
              </a:rPr>
              <a:t>Fotos de los usuarios son mostradas para favoritos en los contactos.</a:t>
            </a:r>
          </a:p>
          <a:p>
            <a:pPr>
              <a:buFont typeface="Arial" panose="020B0604020202020204" pitchFamily="34" charset="0"/>
              <a:buChar char="•"/>
            </a:pPr>
            <a:r>
              <a:rPr lang="es-ES" dirty="0">
                <a:latin typeface="Rubik" panose="02000604000000020004" pitchFamily="2" charset="-79"/>
                <a:cs typeface="Rubik" panose="02000604000000020004" pitchFamily="2" charset="-79"/>
              </a:rPr>
              <a:t>Marcas de fecha/hora mostradas para eventos en registro de llamadas.</a:t>
            </a:r>
          </a:p>
          <a:p>
            <a:pPr>
              <a:buFont typeface="Arial" panose="020B0604020202020204" pitchFamily="34" charset="0"/>
              <a:buChar char="•"/>
            </a:pPr>
            <a:r>
              <a:rPr lang="es-ES" dirty="0">
                <a:latin typeface="Rubik" panose="02000604000000020004" pitchFamily="2" charset="-79"/>
                <a:cs typeface="Rubik" panose="02000604000000020004" pitchFamily="2" charset="-79"/>
              </a:rPr>
              <a:t>Pantallas de transiciones animadas.</a:t>
            </a:r>
          </a:p>
          <a:p>
            <a:pPr>
              <a:buFont typeface="Arial" panose="020B0604020202020204" pitchFamily="34" charset="0"/>
              <a:buChar char="•"/>
            </a:pPr>
            <a:r>
              <a:rPr lang="es-ES" dirty="0">
                <a:latin typeface="Rubik" panose="02000604000000020004" pitchFamily="2" charset="-79"/>
                <a:cs typeface="Rubik" panose="02000604000000020004" pitchFamily="2" charset="-79"/>
              </a:rPr>
              <a:t>Agregada opción de </a:t>
            </a:r>
            <a:r>
              <a:rPr lang="es-ES" dirty="0" err="1">
                <a:latin typeface="Rubik" panose="02000604000000020004" pitchFamily="2" charset="-79"/>
                <a:cs typeface="Rubik" panose="02000604000000020004" pitchFamily="2" charset="-79"/>
              </a:rPr>
              <a:t>auto-rotación</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Agregada la animación de inicio por defecto actual.</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de subir vídeos a YouTube o fotos a Picasa.</a:t>
            </a:r>
          </a:p>
        </p:txBody>
      </p:sp>
    </p:spTree>
    <p:extLst>
      <p:ext uri="{BB962C8B-B14F-4D97-AF65-F5344CB8AC3E}">
        <p14:creationId xmlns:p14="http://schemas.microsoft.com/office/powerpoint/2010/main" val="315192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572000" cy="1355566"/>
          </a:xfrm>
        </p:spPr>
        <p:txBody>
          <a:bodyPr>
            <a:normAutofit/>
          </a:bodyPr>
          <a:lstStyle/>
          <a:p>
            <a:r>
              <a:rPr lang="es-ES" dirty="0"/>
              <a:t>Android donut (1.6)</a:t>
            </a:r>
            <a:br>
              <a:rPr lang="es-ES" dirty="0"/>
            </a:br>
            <a:r>
              <a:rPr lang="es-ES" sz="2000" b="1" dirty="0"/>
              <a:t>septiembre 2009</a:t>
            </a:r>
          </a:p>
        </p:txBody>
      </p:sp>
      <p:pic>
        <p:nvPicPr>
          <p:cNvPr id="3" name="Picture 2">
            <a:extLst>
              <a:ext uri="{FF2B5EF4-FFF2-40B4-BE49-F238E27FC236}">
                <a16:creationId xmlns:a16="http://schemas.microsoft.com/office/drawing/2014/main" id="{AB8245F6-C0EE-6886-D649-90F570F70F0E}"/>
              </a:ext>
            </a:extLst>
          </p:cNvPr>
          <p:cNvPicPr>
            <a:picLocks noChangeAspect="1"/>
          </p:cNvPicPr>
          <p:nvPr/>
        </p:nvPicPr>
        <p:blipFill>
          <a:blip r:embed="rId3"/>
          <a:stretch>
            <a:fillRect/>
          </a:stretch>
        </p:blipFill>
        <p:spPr>
          <a:xfrm>
            <a:off x="5297988" y="403066"/>
            <a:ext cx="1905000" cy="1905000"/>
          </a:xfrm>
          <a:prstGeom prst="rect">
            <a:avLst/>
          </a:prstGeom>
        </p:spPr>
      </p:pic>
      <p:sp>
        <p:nvSpPr>
          <p:cNvPr id="5" name="TextBox 4">
            <a:extLst>
              <a:ext uri="{FF2B5EF4-FFF2-40B4-BE49-F238E27FC236}">
                <a16:creationId xmlns:a16="http://schemas.microsoft.com/office/drawing/2014/main" id="{C2FB12F1-335C-8427-81FC-8EA4920B12B8}"/>
              </a:ext>
            </a:extLst>
          </p:cNvPr>
          <p:cNvSpPr txBox="1"/>
          <p:nvPr/>
        </p:nvSpPr>
        <p:spPr>
          <a:xfrm>
            <a:off x="713983" y="2076711"/>
            <a:ext cx="7252569"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Font typeface="Arial" panose="020B0604020202020204" pitchFamily="34" charset="0"/>
              <a:buChar char="•"/>
            </a:pPr>
            <a:r>
              <a:rPr lang="es-ES" dirty="0">
                <a:latin typeface="Rubik" panose="02000604000000020004" pitchFamily="2" charset="-79"/>
                <a:cs typeface="Rubik" panose="02000604000000020004" pitchFamily="2" charset="-79"/>
              </a:rPr>
              <a:t>Mejora en la búsqueda por entrada de texto y voz para incluir historial de favoritos, contactos y la web.</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de los desarrolladores de incluir su contenido en los resultados de búsqueda.</a:t>
            </a:r>
          </a:p>
          <a:p>
            <a:pPr>
              <a:buFont typeface="Arial" panose="020B0604020202020204" pitchFamily="34" charset="0"/>
              <a:buChar char="•"/>
            </a:pPr>
            <a:r>
              <a:rPr lang="es-ES" dirty="0">
                <a:latin typeface="Rubik" panose="02000604000000020004" pitchFamily="2" charset="-79"/>
                <a:cs typeface="Rubik" panose="02000604000000020004" pitchFamily="2" charset="-79"/>
              </a:rPr>
              <a:t>Motor </a:t>
            </a:r>
            <a:r>
              <a:rPr lang="es-ES" dirty="0" err="1">
                <a:latin typeface="Rubik" panose="02000604000000020004" pitchFamily="2" charset="-79"/>
                <a:cs typeface="Rubik" panose="02000604000000020004" pitchFamily="2" charset="-79"/>
              </a:rPr>
              <a:t>multi-lenguaje</a:t>
            </a:r>
            <a:r>
              <a:rPr lang="es-ES" dirty="0">
                <a:latin typeface="Rubik" panose="02000604000000020004" pitchFamily="2" charset="-79"/>
                <a:cs typeface="Rubik" panose="02000604000000020004" pitchFamily="2" charset="-79"/>
              </a:rPr>
              <a:t> de Síntesis de habla.</a:t>
            </a:r>
          </a:p>
          <a:p>
            <a:pPr>
              <a:buFont typeface="Arial" panose="020B0604020202020204" pitchFamily="34" charset="0"/>
              <a:buChar char="•"/>
            </a:pPr>
            <a:r>
              <a:rPr lang="es-ES" dirty="0">
                <a:latin typeface="Rubik" panose="02000604000000020004" pitchFamily="2" charset="-79"/>
                <a:cs typeface="Rubik" panose="02000604000000020004" pitchFamily="2" charset="-79"/>
              </a:rPr>
              <a:t>Búsqueda facilitada para ver capturas de las aplicaciones en el Android </a:t>
            </a:r>
            <a:r>
              <a:rPr lang="es-ES" dirty="0" err="1">
                <a:latin typeface="Rubik" panose="02000604000000020004" pitchFamily="2" charset="-79"/>
                <a:cs typeface="Rubik" panose="02000604000000020004" pitchFamily="2" charset="-79"/>
              </a:rPr>
              <a:t>Market</a:t>
            </a:r>
            <a:r>
              <a:rPr lang="es-ES" dirty="0">
                <a:latin typeface="Rubik" panose="02000604000000020004" pitchFamily="2" charset="-79"/>
                <a:cs typeface="Rubik" panose="02000604000000020004" pitchFamily="2" charset="-79"/>
              </a:rPr>
              <a:t>(Google Play).</a:t>
            </a:r>
          </a:p>
          <a:p>
            <a:pPr>
              <a:buFont typeface="Arial" panose="020B0604020202020204" pitchFamily="34" charset="0"/>
              <a:buChar char="•"/>
            </a:pPr>
            <a:r>
              <a:rPr lang="es-ES" dirty="0">
                <a:latin typeface="Rubik" panose="02000604000000020004" pitchFamily="2" charset="-79"/>
                <a:cs typeface="Rubik" panose="02000604000000020004" pitchFamily="2" charset="-79"/>
              </a:rPr>
              <a:t>Galería, cámara y videocámara con mejor integración, con rápido acceso a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La galería ahora permite a los usuarios seleccionar varias fotos para eliminarlas.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velocidad en búsqueda y aplicaciones de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Framework de gestos ampliado y una nueva herramienta de desarrollo </a:t>
            </a:r>
            <a:r>
              <a:rPr lang="es-ES" dirty="0" err="1">
                <a:latin typeface="Rubik" panose="02000604000000020004" pitchFamily="2" charset="-79"/>
                <a:cs typeface="Rubik" panose="02000604000000020004" pitchFamily="2" charset="-79"/>
              </a:rPr>
              <a:t>GestureBuilder</a:t>
            </a:r>
            <a:r>
              <a:rPr lang="es-ES" dirty="0">
                <a:latin typeface="Rubik" panose="02000604000000020004" pitchFamily="2" charset="-79"/>
                <a:cs typeface="Rubik" panose="02000604000000020004" pitchFamily="2" charset="-79"/>
              </a:rPr>
              <a:t>.</a:t>
            </a:r>
          </a:p>
        </p:txBody>
      </p:sp>
    </p:spTree>
    <p:extLst>
      <p:ext uri="{BB962C8B-B14F-4D97-AF65-F5344CB8AC3E}">
        <p14:creationId xmlns:p14="http://schemas.microsoft.com/office/powerpoint/2010/main" val="425694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922520" cy="1355566"/>
          </a:xfrm>
        </p:spPr>
        <p:txBody>
          <a:bodyPr>
            <a:normAutofit/>
          </a:bodyPr>
          <a:lstStyle/>
          <a:p>
            <a:r>
              <a:rPr lang="es-ES" dirty="0"/>
              <a:t>Android </a:t>
            </a:r>
            <a:r>
              <a:rPr lang="es-ES" dirty="0" err="1"/>
              <a:t>eclair</a:t>
            </a:r>
            <a:r>
              <a:rPr lang="es-ES" dirty="0"/>
              <a:t> (2.0-2.1) </a:t>
            </a:r>
            <a:br>
              <a:rPr lang="es-ES" sz="2400" dirty="0"/>
            </a:br>
            <a:r>
              <a:rPr lang="es-ES" sz="2000" b="1" dirty="0"/>
              <a:t>octubre 2009</a:t>
            </a:r>
          </a:p>
        </p:txBody>
      </p:sp>
      <p:pic>
        <p:nvPicPr>
          <p:cNvPr id="5" name="Picture 4" descr="A picture containing footwear&#10;&#10;Description automatically generated">
            <a:extLst>
              <a:ext uri="{FF2B5EF4-FFF2-40B4-BE49-F238E27FC236}">
                <a16:creationId xmlns:a16="http://schemas.microsoft.com/office/drawing/2014/main" id="{8F04476C-6307-CCF6-FEFD-B095FF658B78}"/>
              </a:ext>
            </a:extLst>
          </p:cNvPr>
          <p:cNvPicPr>
            <a:picLocks noChangeAspect="1"/>
          </p:cNvPicPr>
          <p:nvPr/>
        </p:nvPicPr>
        <p:blipFill>
          <a:blip r:embed="rId3"/>
          <a:stretch>
            <a:fillRect/>
          </a:stretch>
        </p:blipFill>
        <p:spPr>
          <a:xfrm>
            <a:off x="5523456" y="0"/>
            <a:ext cx="1905000" cy="1905000"/>
          </a:xfrm>
          <a:prstGeom prst="rect">
            <a:avLst/>
          </a:prstGeom>
        </p:spPr>
      </p:pic>
      <p:sp>
        <p:nvSpPr>
          <p:cNvPr id="8" name="TextBox 7">
            <a:extLst>
              <a:ext uri="{FF2B5EF4-FFF2-40B4-BE49-F238E27FC236}">
                <a16:creationId xmlns:a16="http://schemas.microsoft.com/office/drawing/2014/main" id="{EA00A6CC-527A-5236-9E62-42A288578B52}"/>
              </a:ext>
            </a:extLst>
          </p:cNvPr>
          <p:cNvSpPr txBox="1"/>
          <p:nvPr/>
        </p:nvSpPr>
        <p:spPr>
          <a:xfrm>
            <a:off x="658682" y="1956215"/>
            <a:ext cx="7753611"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2.0</a:t>
            </a:r>
          </a:p>
          <a:p>
            <a:pPr>
              <a:buFont typeface="Arial" panose="020B0604020202020204" pitchFamily="34" charset="0"/>
              <a:buChar char="•"/>
            </a:pPr>
            <a:r>
              <a:rPr lang="es-ES" dirty="0">
                <a:latin typeface="Rubik" panose="02000604000000020004" pitchFamily="2" charset="-79"/>
                <a:cs typeface="Rubik" panose="02000604000000020004" pitchFamily="2" charset="-79"/>
              </a:rPr>
              <a:t>Sincronización cuenta expandida, posibilidad de múltiples cuentas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Bluetooth 2.1.</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para tocar un foto de un contacto y seleccionar llamar, enviar SMS o correo a la persona.</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Nuevas características para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Mejorada velocidad de tipeo en el teclado virtual, con diccionario inteligente </a:t>
            </a:r>
          </a:p>
          <a:p>
            <a:pPr>
              <a:buFont typeface="Arial" panose="020B0604020202020204" pitchFamily="34" charset="0"/>
              <a:buChar char="•"/>
            </a:pPr>
            <a:r>
              <a:rPr lang="es-ES" dirty="0">
                <a:latin typeface="Rubik" panose="02000604000000020004" pitchFamily="2" charset="-79"/>
                <a:cs typeface="Rubik" panose="02000604000000020004" pitchFamily="2" charset="-79"/>
              </a:rPr>
              <a:t>Renovada interfaz de usuario del navegador</a:t>
            </a:r>
          </a:p>
          <a:p>
            <a:pPr>
              <a:buFont typeface="Arial" panose="020B0604020202020204" pitchFamily="34" charset="0"/>
              <a:buChar char="•"/>
            </a:pPr>
            <a:r>
              <a:rPr lang="es-ES" dirty="0">
                <a:latin typeface="Rubik" panose="02000604000000020004" pitchFamily="2" charset="-79"/>
                <a:cs typeface="Rubik" panose="02000604000000020004" pitchFamily="2" charset="-79"/>
              </a:rPr>
              <a:t>Vista agenda del calendario mejorada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Optimización en velocidad de hardware y GUI renovada.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más tamaños de pantalla y </a:t>
            </a:r>
            <a:r>
              <a:rPr lang="es-ES" dirty="0" err="1">
                <a:latin typeface="Rubik" panose="02000604000000020004" pitchFamily="2" charset="-79"/>
                <a:cs typeface="Rubik" panose="02000604000000020004" pitchFamily="2" charset="-79"/>
              </a:rPr>
              <a:t>resolucione</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Mejorado Google </a:t>
            </a:r>
            <a:r>
              <a:rPr lang="es-ES" dirty="0" err="1">
                <a:latin typeface="Rubik" panose="02000604000000020004" pitchFamily="2" charset="-79"/>
                <a:cs typeface="Rubik" panose="02000604000000020004" pitchFamily="2" charset="-79"/>
              </a:rPr>
              <a:t>Maps</a:t>
            </a:r>
            <a:r>
              <a:rPr lang="es-ES" dirty="0">
                <a:latin typeface="Rubik" panose="02000604000000020004" pitchFamily="2" charset="-79"/>
                <a:cs typeface="Rubik" panose="02000604000000020004" pitchFamily="2" charset="-79"/>
              </a:rPr>
              <a:t> 3.1.2.</a:t>
            </a:r>
          </a:p>
          <a:p>
            <a:pPr>
              <a:buFont typeface="Arial" panose="020B0604020202020204" pitchFamily="34" charset="0"/>
              <a:buChar char="•"/>
            </a:pPr>
            <a:r>
              <a:rPr lang="es-ES" dirty="0">
                <a:latin typeface="Rubik" panose="02000604000000020004" pitchFamily="2" charset="-79"/>
                <a:cs typeface="Rubik" panose="02000604000000020004" pitchFamily="2" charset="-79"/>
              </a:rPr>
              <a:t>Rastreo de eventos </a:t>
            </a:r>
            <a:r>
              <a:rPr lang="es-ES" dirty="0" err="1">
                <a:latin typeface="Rubik" panose="02000604000000020004" pitchFamily="2" charset="-79"/>
                <a:cs typeface="Rubik" panose="02000604000000020004" pitchFamily="2" charset="-79"/>
              </a:rPr>
              <a:t>multi-touch</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Adición de fondos de pantalla animados</a:t>
            </a:r>
          </a:p>
        </p:txBody>
      </p:sp>
    </p:spTree>
    <p:extLst>
      <p:ext uri="{BB962C8B-B14F-4D97-AF65-F5344CB8AC3E}">
        <p14:creationId xmlns:p14="http://schemas.microsoft.com/office/powerpoint/2010/main" val="41932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922520" cy="1355566"/>
          </a:xfrm>
        </p:spPr>
        <p:txBody>
          <a:bodyPr>
            <a:normAutofit/>
          </a:bodyPr>
          <a:lstStyle/>
          <a:p>
            <a:r>
              <a:rPr lang="es-ES" dirty="0"/>
              <a:t>Android </a:t>
            </a:r>
            <a:r>
              <a:rPr lang="es-ES" dirty="0" err="1"/>
              <a:t>eclair</a:t>
            </a:r>
            <a:r>
              <a:rPr lang="es-ES" dirty="0"/>
              <a:t> (2.0-2.1) </a:t>
            </a:r>
            <a:br>
              <a:rPr lang="es-ES" sz="2400" dirty="0"/>
            </a:br>
            <a:r>
              <a:rPr lang="es-ES" sz="2000" b="1" dirty="0"/>
              <a:t>octubre 2009</a:t>
            </a:r>
          </a:p>
        </p:txBody>
      </p:sp>
      <p:pic>
        <p:nvPicPr>
          <p:cNvPr id="5" name="Picture 4" descr="A picture containing footwear&#10;&#10;Description automatically generated">
            <a:extLst>
              <a:ext uri="{FF2B5EF4-FFF2-40B4-BE49-F238E27FC236}">
                <a16:creationId xmlns:a16="http://schemas.microsoft.com/office/drawing/2014/main" id="{8F04476C-6307-CCF6-FEFD-B095FF658B78}"/>
              </a:ext>
            </a:extLst>
          </p:cNvPr>
          <p:cNvPicPr>
            <a:picLocks noChangeAspect="1"/>
          </p:cNvPicPr>
          <p:nvPr/>
        </p:nvPicPr>
        <p:blipFill>
          <a:blip r:embed="rId3"/>
          <a:stretch>
            <a:fillRect/>
          </a:stretch>
        </p:blipFill>
        <p:spPr>
          <a:xfrm>
            <a:off x="5523456" y="0"/>
            <a:ext cx="1905000" cy="1905000"/>
          </a:xfrm>
          <a:prstGeom prst="rect">
            <a:avLst/>
          </a:prstGeom>
        </p:spPr>
      </p:pic>
      <p:sp>
        <p:nvSpPr>
          <p:cNvPr id="8" name="TextBox 7">
            <a:extLst>
              <a:ext uri="{FF2B5EF4-FFF2-40B4-BE49-F238E27FC236}">
                <a16:creationId xmlns:a16="http://schemas.microsoft.com/office/drawing/2014/main" id="{EA00A6CC-527A-5236-9E62-42A288578B52}"/>
              </a:ext>
            </a:extLst>
          </p:cNvPr>
          <p:cNvSpPr txBox="1"/>
          <p:nvPr/>
        </p:nvSpPr>
        <p:spPr>
          <a:xfrm>
            <a:off x="658682" y="2228671"/>
            <a:ext cx="7753611"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2.0.1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Cambios menores de API, arreglo de errores y cambios del comportamiento del framework.</a:t>
            </a:r>
          </a:p>
        </p:txBody>
      </p:sp>
    </p:spTree>
    <p:extLst>
      <p:ext uri="{BB962C8B-B14F-4D97-AF65-F5344CB8AC3E}">
        <p14:creationId xmlns:p14="http://schemas.microsoft.com/office/powerpoint/2010/main" val="277854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922520" cy="1355566"/>
          </a:xfrm>
        </p:spPr>
        <p:txBody>
          <a:bodyPr>
            <a:normAutofit/>
          </a:bodyPr>
          <a:lstStyle/>
          <a:p>
            <a:r>
              <a:rPr lang="es-ES" dirty="0"/>
              <a:t>Android </a:t>
            </a:r>
            <a:r>
              <a:rPr lang="es-ES" dirty="0" err="1"/>
              <a:t>eclair</a:t>
            </a:r>
            <a:r>
              <a:rPr lang="es-ES" dirty="0"/>
              <a:t> (2.0-2.1) </a:t>
            </a:r>
            <a:br>
              <a:rPr lang="es-ES" sz="2400" dirty="0"/>
            </a:br>
            <a:r>
              <a:rPr lang="es-ES" sz="2000" b="1" dirty="0"/>
              <a:t>octubre 2009</a:t>
            </a:r>
          </a:p>
        </p:txBody>
      </p:sp>
      <p:pic>
        <p:nvPicPr>
          <p:cNvPr id="5" name="Picture 4" descr="A picture containing footwear&#10;&#10;Description automatically generated">
            <a:extLst>
              <a:ext uri="{FF2B5EF4-FFF2-40B4-BE49-F238E27FC236}">
                <a16:creationId xmlns:a16="http://schemas.microsoft.com/office/drawing/2014/main" id="{8F04476C-6307-CCF6-FEFD-B095FF658B78}"/>
              </a:ext>
            </a:extLst>
          </p:cNvPr>
          <p:cNvPicPr>
            <a:picLocks noChangeAspect="1"/>
          </p:cNvPicPr>
          <p:nvPr/>
        </p:nvPicPr>
        <p:blipFill>
          <a:blip r:embed="rId3"/>
          <a:stretch>
            <a:fillRect/>
          </a:stretch>
        </p:blipFill>
        <p:spPr>
          <a:xfrm>
            <a:off x="5523456" y="0"/>
            <a:ext cx="1905000" cy="1905000"/>
          </a:xfrm>
          <a:prstGeom prst="rect">
            <a:avLst/>
          </a:prstGeom>
        </p:spPr>
      </p:pic>
      <p:sp>
        <p:nvSpPr>
          <p:cNvPr id="8" name="TextBox 7">
            <a:extLst>
              <a:ext uri="{FF2B5EF4-FFF2-40B4-BE49-F238E27FC236}">
                <a16:creationId xmlns:a16="http://schemas.microsoft.com/office/drawing/2014/main" id="{EA00A6CC-527A-5236-9E62-42A288578B52}"/>
              </a:ext>
            </a:extLst>
          </p:cNvPr>
          <p:cNvSpPr txBox="1"/>
          <p:nvPr/>
        </p:nvSpPr>
        <p:spPr>
          <a:xfrm>
            <a:off x="658682" y="2228671"/>
            <a:ext cx="775361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Modificaciones menores de la API y correcciones de errores.</a:t>
            </a:r>
          </a:p>
        </p:txBody>
      </p:sp>
    </p:spTree>
    <p:extLst>
      <p:ext uri="{BB962C8B-B14F-4D97-AF65-F5344CB8AC3E}">
        <p14:creationId xmlns:p14="http://schemas.microsoft.com/office/powerpoint/2010/main" val="422590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303520" cy="1355566"/>
          </a:xfrm>
        </p:spPr>
        <p:txBody>
          <a:bodyPr>
            <a:normAutofit/>
          </a:bodyPr>
          <a:lstStyle/>
          <a:p>
            <a:r>
              <a:rPr lang="es-ES" dirty="0"/>
              <a:t>Android </a:t>
            </a:r>
            <a:r>
              <a:rPr lang="es-ES" dirty="0" err="1"/>
              <a:t>froyo</a:t>
            </a:r>
            <a:r>
              <a:rPr lang="es-ES" dirty="0"/>
              <a:t> (2.2-2.2.3)</a:t>
            </a:r>
            <a:br>
              <a:rPr lang="es-ES" dirty="0"/>
            </a:br>
            <a:r>
              <a:rPr lang="es-ES" sz="2000" b="1" dirty="0"/>
              <a:t>mayo 2010</a:t>
            </a:r>
          </a:p>
        </p:txBody>
      </p:sp>
      <p:pic>
        <p:nvPicPr>
          <p:cNvPr id="3" name="Picture 2">
            <a:extLst>
              <a:ext uri="{FF2B5EF4-FFF2-40B4-BE49-F238E27FC236}">
                <a16:creationId xmlns:a16="http://schemas.microsoft.com/office/drawing/2014/main" id="{342A0B8D-6E92-4165-6A8C-514042AD821F}"/>
              </a:ext>
            </a:extLst>
          </p:cNvPr>
          <p:cNvPicPr>
            <a:picLocks noChangeAspect="1"/>
          </p:cNvPicPr>
          <p:nvPr/>
        </p:nvPicPr>
        <p:blipFill>
          <a:blip r:embed="rId3"/>
          <a:stretch>
            <a:fillRect/>
          </a:stretch>
        </p:blipFill>
        <p:spPr>
          <a:xfrm>
            <a:off x="5303520" y="244455"/>
            <a:ext cx="2920635" cy="2222222"/>
          </a:xfrm>
          <a:prstGeom prst="rect">
            <a:avLst/>
          </a:prstGeom>
        </p:spPr>
      </p:pic>
      <p:sp>
        <p:nvSpPr>
          <p:cNvPr id="5" name="TextBox 4">
            <a:extLst>
              <a:ext uri="{FF2B5EF4-FFF2-40B4-BE49-F238E27FC236}">
                <a16:creationId xmlns:a16="http://schemas.microsoft.com/office/drawing/2014/main" id="{7A9894BE-12B8-10A4-5E87-ACF8E450CB3F}"/>
              </a:ext>
            </a:extLst>
          </p:cNvPr>
          <p:cNvSpPr txBox="1"/>
          <p:nvPr/>
        </p:nvSpPr>
        <p:spPr>
          <a:xfrm>
            <a:off x="576197" y="1925698"/>
            <a:ext cx="7991606"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2.2</a:t>
            </a:r>
          </a:p>
          <a:p>
            <a:pPr>
              <a:buFont typeface="Arial" panose="020B0604020202020204" pitchFamily="34" charset="0"/>
              <a:buChar char="•"/>
            </a:pPr>
            <a:r>
              <a:rPr lang="es-ES" dirty="0">
                <a:latin typeface="Rubik" panose="02000604000000020004" pitchFamily="2" charset="-79"/>
                <a:cs typeface="Rubik" panose="02000604000000020004" pitchFamily="2" charset="-79"/>
              </a:rPr>
              <a:t>Optimizaciones en velocidad, memoria y rendimiento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el servicio Android Cloud </a:t>
            </a:r>
            <a:r>
              <a:rPr lang="es-ES" dirty="0" err="1">
                <a:latin typeface="Rubik" panose="02000604000000020004" pitchFamily="2" charset="-79"/>
                <a:cs typeface="Rubik" panose="02000604000000020004" pitchFamily="2" charset="-79"/>
              </a:rPr>
              <a:t>to</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Device</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Messaging</a:t>
            </a:r>
            <a:r>
              <a:rPr lang="es-ES" dirty="0">
                <a:latin typeface="Rubik" panose="02000604000000020004" pitchFamily="2" charset="-79"/>
                <a:cs typeface="Rubik" panose="02000604000000020004" pitchFamily="2" charset="-79"/>
              </a:rPr>
              <a:t> (C2DM), habilitando notificaciones </a:t>
            </a:r>
            <a:r>
              <a:rPr lang="es-ES" dirty="0" err="1">
                <a:latin typeface="Rubik" panose="02000604000000020004" pitchFamily="2" charset="-79"/>
                <a:cs typeface="Rubik" panose="02000604000000020004" pitchFamily="2" charset="-79"/>
              </a:rPr>
              <a:t>push</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Agregada opción para deshabilitar acceso de datos sobre red móvil</a:t>
            </a:r>
          </a:p>
          <a:p>
            <a:pPr>
              <a:buFont typeface="Arial" panose="020B0604020202020204" pitchFamily="34" charset="0"/>
              <a:buChar char="•"/>
            </a:pPr>
            <a:r>
              <a:rPr lang="es-ES" dirty="0">
                <a:latin typeface="Rubik" panose="02000604000000020004" pitchFamily="2" charset="-79"/>
                <a:cs typeface="Rubik" panose="02000604000000020004" pitchFamily="2" charset="-79"/>
              </a:rPr>
              <a:t>Actualizada la aplicación </a:t>
            </a:r>
            <a:r>
              <a:rPr lang="es-ES" dirty="0" err="1">
                <a:latin typeface="Rubik" panose="02000604000000020004" pitchFamily="2" charset="-79"/>
                <a:cs typeface="Rubik" panose="02000604000000020004" pitchFamily="2" charset="-79"/>
              </a:rPr>
              <a:t>Market</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Cambio rápido entre múltiples lenguajes de teclado y diccionario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Dictado por voz e intercambio de contactos por Bluetooth</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docks </a:t>
            </a:r>
            <a:r>
              <a:rPr lang="es-ES" dirty="0" err="1">
                <a:latin typeface="Rubik" panose="02000604000000020004" pitchFamily="2" charset="-79"/>
                <a:cs typeface="Rubik" panose="02000604000000020004" pitchFamily="2" charset="-79"/>
              </a:rPr>
              <a:t>Bluetooh</a:t>
            </a:r>
            <a:r>
              <a:rPr lang="es-ES" dirty="0">
                <a:latin typeface="Rubik" panose="02000604000000020004" pitchFamily="2" charset="-79"/>
                <a:cs typeface="Rubik" panose="02000604000000020004" pitchFamily="2" charset="-79"/>
              </a:rPr>
              <a:t>-habilitado para autos y de escritorio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contraseñas numéricas y alfanuméricas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subida de archivos en la aplicación del navegador</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instalación de aplicaciones en la memoria expandible</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Adobe Flash</a:t>
            </a:r>
          </a:p>
          <a:p>
            <a:pPr>
              <a:buFont typeface="Arial" panose="020B0604020202020204" pitchFamily="34" charset="0"/>
              <a:buChar char="•"/>
            </a:pPr>
            <a:r>
              <a:rPr lang="es-ES" dirty="0">
                <a:latin typeface="Rubik" panose="02000604000000020004" pitchFamily="2" charset="-79"/>
                <a:cs typeface="Rubik" panose="02000604000000020004" pitchFamily="2" charset="-79"/>
              </a:rPr>
              <a:t>Galería permite a los usuarios ver pilas de imágenes mediante un gesto de zoom</a:t>
            </a:r>
          </a:p>
        </p:txBody>
      </p:sp>
    </p:spTree>
    <p:extLst>
      <p:ext uri="{BB962C8B-B14F-4D97-AF65-F5344CB8AC3E}">
        <p14:creationId xmlns:p14="http://schemas.microsoft.com/office/powerpoint/2010/main" val="50438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303520" cy="1355566"/>
          </a:xfrm>
        </p:spPr>
        <p:txBody>
          <a:bodyPr>
            <a:normAutofit/>
          </a:bodyPr>
          <a:lstStyle/>
          <a:p>
            <a:r>
              <a:rPr lang="es-ES" dirty="0"/>
              <a:t>Android </a:t>
            </a:r>
            <a:r>
              <a:rPr lang="es-ES" dirty="0" err="1"/>
              <a:t>froyo</a:t>
            </a:r>
            <a:r>
              <a:rPr lang="es-ES" dirty="0"/>
              <a:t> (2.2-2.2.3)</a:t>
            </a:r>
            <a:br>
              <a:rPr lang="es-ES" dirty="0"/>
            </a:br>
            <a:r>
              <a:rPr lang="es-ES" sz="2000" b="1" dirty="0"/>
              <a:t>mayo 2010</a:t>
            </a:r>
          </a:p>
        </p:txBody>
      </p:sp>
      <p:pic>
        <p:nvPicPr>
          <p:cNvPr id="3" name="Picture 2">
            <a:extLst>
              <a:ext uri="{FF2B5EF4-FFF2-40B4-BE49-F238E27FC236}">
                <a16:creationId xmlns:a16="http://schemas.microsoft.com/office/drawing/2014/main" id="{342A0B8D-6E92-4165-6A8C-514042AD821F}"/>
              </a:ext>
            </a:extLst>
          </p:cNvPr>
          <p:cNvPicPr>
            <a:picLocks noChangeAspect="1"/>
          </p:cNvPicPr>
          <p:nvPr/>
        </p:nvPicPr>
        <p:blipFill>
          <a:blip r:embed="rId3"/>
          <a:stretch>
            <a:fillRect/>
          </a:stretch>
        </p:blipFill>
        <p:spPr>
          <a:xfrm>
            <a:off x="5303520" y="244455"/>
            <a:ext cx="2920635" cy="2222222"/>
          </a:xfrm>
          <a:prstGeom prst="rect">
            <a:avLst/>
          </a:prstGeom>
        </p:spPr>
      </p:pic>
      <p:sp>
        <p:nvSpPr>
          <p:cNvPr id="5" name="TextBox 4">
            <a:extLst>
              <a:ext uri="{FF2B5EF4-FFF2-40B4-BE49-F238E27FC236}">
                <a16:creationId xmlns:a16="http://schemas.microsoft.com/office/drawing/2014/main" id="{7A9894BE-12B8-10A4-5E87-ACF8E450CB3F}"/>
              </a:ext>
            </a:extLst>
          </p:cNvPr>
          <p:cNvSpPr txBox="1"/>
          <p:nvPr/>
        </p:nvSpPr>
        <p:spPr>
          <a:xfrm>
            <a:off x="576197" y="1925698"/>
            <a:ext cx="7991606"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2.2.1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Arreglo de errores, actualizaciones de seguridad y mejoras de rendimiento</a:t>
            </a:r>
          </a:p>
        </p:txBody>
      </p:sp>
    </p:spTree>
    <p:extLst>
      <p:ext uri="{BB962C8B-B14F-4D97-AF65-F5344CB8AC3E}">
        <p14:creationId xmlns:p14="http://schemas.microsoft.com/office/powerpoint/2010/main" val="7728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303520" cy="1355566"/>
          </a:xfrm>
        </p:spPr>
        <p:txBody>
          <a:bodyPr>
            <a:normAutofit/>
          </a:bodyPr>
          <a:lstStyle/>
          <a:p>
            <a:r>
              <a:rPr lang="es-ES" dirty="0"/>
              <a:t>Android </a:t>
            </a:r>
            <a:r>
              <a:rPr lang="es-ES" dirty="0" err="1"/>
              <a:t>froyo</a:t>
            </a:r>
            <a:r>
              <a:rPr lang="es-ES" dirty="0"/>
              <a:t> (2.2-2.2.3)</a:t>
            </a:r>
            <a:br>
              <a:rPr lang="es-ES" dirty="0"/>
            </a:br>
            <a:r>
              <a:rPr lang="es-ES" sz="2000" b="1" dirty="0"/>
              <a:t>mayo 2010</a:t>
            </a:r>
          </a:p>
        </p:txBody>
      </p:sp>
      <p:pic>
        <p:nvPicPr>
          <p:cNvPr id="3" name="Picture 2">
            <a:extLst>
              <a:ext uri="{FF2B5EF4-FFF2-40B4-BE49-F238E27FC236}">
                <a16:creationId xmlns:a16="http://schemas.microsoft.com/office/drawing/2014/main" id="{342A0B8D-6E92-4165-6A8C-514042AD821F}"/>
              </a:ext>
            </a:extLst>
          </p:cNvPr>
          <p:cNvPicPr>
            <a:picLocks noChangeAspect="1"/>
          </p:cNvPicPr>
          <p:nvPr/>
        </p:nvPicPr>
        <p:blipFill>
          <a:blip r:embed="rId3"/>
          <a:stretch>
            <a:fillRect/>
          </a:stretch>
        </p:blipFill>
        <p:spPr>
          <a:xfrm>
            <a:off x="5303520" y="244455"/>
            <a:ext cx="2920635" cy="2222222"/>
          </a:xfrm>
          <a:prstGeom prst="rect">
            <a:avLst/>
          </a:prstGeom>
        </p:spPr>
      </p:pic>
      <p:sp>
        <p:nvSpPr>
          <p:cNvPr id="5" name="TextBox 4">
            <a:extLst>
              <a:ext uri="{FF2B5EF4-FFF2-40B4-BE49-F238E27FC236}">
                <a16:creationId xmlns:a16="http://schemas.microsoft.com/office/drawing/2014/main" id="{7A9894BE-12B8-10A4-5E87-ACF8E450CB3F}"/>
              </a:ext>
            </a:extLst>
          </p:cNvPr>
          <p:cNvSpPr txBox="1"/>
          <p:nvPr/>
        </p:nvSpPr>
        <p:spPr>
          <a:xfrm>
            <a:off x="576197" y="1925698"/>
            <a:ext cx="7991606"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2.2.2</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Arreglo de fallos menores, incluyendo problemas con el </a:t>
            </a:r>
            <a:r>
              <a:rPr lang="es-ES" dirty="0" err="1">
                <a:latin typeface="Rubik" panose="02000604000000020004" pitchFamily="2" charset="-79"/>
                <a:cs typeface="Rubik" panose="02000604000000020004" pitchFamily="2" charset="-79"/>
              </a:rPr>
              <a:t>routeo</a:t>
            </a:r>
            <a:r>
              <a:rPr lang="es-ES" dirty="0">
                <a:latin typeface="Rubik" panose="02000604000000020004" pitchFamily="2" charset="-79"/>
                <a:cs typeface="Rubik" panose="02000604000000020004" pitchFamily="2" charset="-79"/>
              </a:rPr>
              <a:t> de SMS que afectaron al Nexus </a:t>
            </a:r>
            <a:r>
              <a:rPr lang="es-ES" dirty="0" err="1">
                <a:latin typeface="Rubik" panose="02000604000000020004" pitchFamily="2" charset="-79"/>
                <a:cs typeface="Rubik" panose="02000604000000020004" pitchFamily="2" charset="-79"/>
              </a:rPr>
              <a:t>One</a:t>
            </a:r>
            <a:r>
              <a:rPr lang="es-ES" dirty="0">
                <a:latin typeface="Rubik" panose="02000604000000020004" pitchFamily="2" charset="-79"/>
                <a:cs typeface="Rubik" panose="02000604000000020004" pitchFamily="2" charset="-79"/>
              </a:rPr>
              <a:t>.</a:t>
            </a:r>
          </a:p>
        </p:txBody>
      </p:sp>
    </p:spTree>
    <p:extLst>
      <p:ext uri="{BB962C8B-B14F-4D97-AF65-F5344CB8AC3E}">
        <p14:creationId xmlns:p14="http://schemas.microsoft.com/office/powerpoint/2010/main" val="223207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303520" cy="1355566"/>
          </a:xfrm>
        </p:spPr>
        <p:txBody>
          <a:bodyPr>
            <a:normAutofit/>
          </a:bodyPr>
          <a:lstStyle/>
          <a:p>
            <a:r>
              <a:rPr lang="es-ES" dirty="0"/>
              <a:t>Android </a:t>
            </a:r>
            <a:r>
              <a:rPr lang="es-ES" dirty="0" err="1"/>
              <a:t>froyo</a:t>
            </a:r>
            <a:r>
              <a:rPr lang="es-ES" dirty="0"/>
              <a:t> (2.2-2.2.3)</a:t>
            </a:r>
            <a:br>
              <a:rPr lang="es-ES" dirty="0"/>
            </a:br>
            <a:r>
              <a:rPr lang="es-ES" sz="2000" b="1" dirty="0"/>
              <a:t>mayo 2010</a:t>
            </a:r>
          </a:p>
        </p:txBody>
      </p:sp>
      <p:pic>
        <p:nvPicPr>
          <p:cNvPr id="3" name="Picture 2">
            <a:extLst>
              <a:ext uri="{FF2B5EF4-FFF2-40B4-BE49-F238E27FC236}">
                <a16:creationId xmlns:a16="http://schemas.microsoft.com/office/drawing/2014/main" id="{342A0B8D-6E92-4165-6A8C-514042AD821F}"/>
              </a:ext>
            </a:extLst>
          </p:cNvPr>
          <p:cNvPicPr>
            <a:picLocks noChangeAspect="1"/>
          </p:cNvPicPr>
          <p:nvPr/>
        </p:nvPicPr>
        <p:blipFill>
          <a:blip r:embed="rId3"/>
          <a:stretch>
            <a:fillRect/>
          </a:stretch>
        </p:blipFill>
        <p:spPr>
          <a:xfrm>
            <a:off x="5303520" y="244455"/>
            <a:ext cx="2920635" cy="2222222"/>
          </a:xfrm>
          <a:prstGeom prst="rect">
            <a:avLst/>
          </a:prstGeom>
        </p:spPr>
      </p:pic>
      <p:sp>
        <p:nvSpPr>
          <p:cNvPr id="5" name="TextBox 4">
            <a:extLst>
              <a:ext uri="{FF2B5EF4-FFF2-40B4-BE49-F238E27FC236}">
                <a16:creationId xmlns:a16="http://schemas.microsoft.com/office/drawing/2014/main" id="{7A9894BE-12B8-10A4-5E87-ACF8E450CB3F}"/>
              </a:ext>
            </a:extLst>
          </p:cNvPr>
          <p:cNvSpPr txBox="1"/>
          <p:nvPr/>
        </p:nvSpPr>
        <p:spPr>
          <a:xfrm>
            <a:off x="576197" y="1925698"/>
            <a:ext cx="799160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2.2.3</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n-GB" dirty="0">
                <a:latin typeface="Rubik" panose="02000604000000020004" pitchFamily="2" charset="-79"/>
                <a:cs typeface="Rubik" panose="02000604000000020004" pitchFamily="2" charset="-79"/>
              </a:rPr>
              <a:t>Dos parches de </a:t>
            </a:r>
            <a:r>
              <a:rPr lang="en-GB" dirty="0" err="1">
                <a:latin typeface="Rubik" panose="02000604000000020004" pitchFamily="2" charset="-79"/>
                <a:cs typeface="Rubik" panose="02000604000000020004" pitchFamily="2" charset="-79"/>
              </a:rPr>
              <a:t>seguridad</a:t>
            </a:r>
            <a:endParaRPr lang="en-GB"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15202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55080" cy="1355566"/>
          </a:xfrm>
        </p:spPr>
        <p:txBody>
          <a:bodyPr>
            <a:normAutofit fontScale="90000"/>
          </a:bodyPr>
          <a:lstStyle/>
          <a:p>
            <a:r>
              <a:rPr lang="es-ES" dirty="0"/>
              <a:t>Android </a:t>
            </a:r>
            <a:r>
              <a:rPr lang="es-ES" dirty="0" err="1"/>
              <a:t>gingerbread</a:t>
            </a:r>
            <a:r>
              <a:rPr lang="es-ES" dirty="0"/>
              <a:t> (2.3-2.3.7)</a:t>
            </a:r>
            <a:br>
              <a:rPr lang="es-ES" dirty="0"/>
            </a:br>
            <a:r>
              <a:rPr lang="es-ES" sz="2000" b="1" dirty="0"/>
              <a:t>diciembre 2010</a:t>
            </a:r>
          </a:p>
        </p:txBody>
      </p:sp>
      <p:pic>
        <p:nvPicPr>
          <p:cNvPr id="3" name="Picture 2" descr="Icon&#10;&#10;Description automatically generated">
            <a:extLst>
              <a:ext uri="{FF2B5EF4-FFF2-40B4-BE49-F238E27FC236}">
                <a16:creationId xmlns:a16="http://schemas.microsoft.com/office/drawing/2014/main" id="{524688F6-9FCA-A8F6-CD2A-4E822E315815}"/>
              </a:ext>
            </a:extLst>
          </p:cNvPr>
          <p:cNvPicPr>
            <a:picLocks noChangeAspect="1"/>
          </p:cNvPicPr>
          <p:nvPr/>
        </p:nvPicPr>
        <p:blipFill>
          <a:blip r:embed="rId3"/>
          <a:stretch>
            <a:fillRect/>
          </a:stretch>
        </p:blipFill>
        <p:spPr>
          <a:xfrm>
            <a:off x="5985679" y="394570"/>
            <a:ext cx="1857375" cy="2286000"/>
          </a:xfrm>
          <a:prstGeom prst="rect">
            <a:avLst/>
          </a:prstGeom>
        </p:spPr>
      </p:pic>
      <p:sp>
        <p:nvSpPr>
          <p:cNvPr id="5" name="TextBox 4">
            <a:extLst>
              <a:ext uri="{FF2B5EF4-FFF2-40B4-BE49-F238E27FC236}">
                <a16:creationId xmlns:a16="http://schemas.microsoft.com/office/drawing/2014/main" id="{A8EE3A20-BB95-0649-6FDF-454D20140093}"/>
              </a:ext>
            </a:extLst>
          </p:cNvPr>
          <p:cNvSpPr txBox="1"/>
          <p:nvPr/>
        </p:nvSpPr>
        <p:spPr>
          <a:xfrm>
            <a:off x="614841" y="2051849"/>
            <a:ext cx="784129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2.3.0-2.3.1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Actualizado el diseño de la interfaz de usuario: velocidad y simpleza.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tamaños y resoluciones de pantalla </a:t>
            </a:r>
            <a:r>
              <a:rPr lang="es-ES" dirty="0" err="1">
                <a:latin typeface="Rubik" panose="02000604000000020004" pitchFamily="2" charset="-79"/>
                <a:cs typeface="Rubik" panose="02000604000000020004" pitchFamily="2" charset="-79"/>
              </a:rPr>
              <a:t>extra-grandes</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Entrada de texto del teclado virtual más rápida e intuitiva, con mejoras en precisión, texto sugerido y entrada por voz.</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funcionalidad de copiar/pegar.</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a:t>
            </a:r>
            <a:r>
              <a:rPr lang="es-ES" dirty="0" err="1">
                <a:latin typeface="Rubik" panose="02000604000000020004" pitchFamily="2" charset="-79"/>
                <a:cs typeface="Rubik" panose="02000604000000020004" pitchFamily="2" charset="-79"/>
              </a:rPr>
              <a:t>Near</a:t>
            </a:r>
            <a:r>
              <a:rPr lang="es-ES" dirty="0">
                <a:latin typeface="Rubik" panose="02000604000000020004" pitchFamily="2" charset="-79"/>
                <a:cs typeface="Rubik" panose="02000604000000020004" pitchFamily="2" charset="-79"/>
              </a:rPr>
              <a:t> Field </a:t>
            </a:r>
            <a:r>
              <a:rPr lang="es-ES" dirty="0" err="1">
                <a:latin typeface="Rubik" panose="02000604000000020004" pitchFamily="2" charset="-79"/>
                <a:cs typeface="Rubik" panose="02000604000000020004" pitchFamily="2" charset="-79"/>
              </a:rPr>
              <a:t>Communication</a:t>
            </a:r>
            <a:r>
              <a:rPr lang="es-ES" dirty="0">
                <a:latin typeface="Rubik" panose="02000604000000020004" pitchFamily="2" charset="-79"/>
                <a:cs typeface="Rubik" panose="02000604000000020004" pitchFamily="2" charset="-79"/>
              </a:rPr>
              <a:t> (NFC</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Nuevos efectos de audio tales como reverberación, ecualizador, virtualización de auriculares y aumento de bajos.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 gestor de descargas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múltiples cámaras en el dispositivo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Mejorado soporte para el desarrollo de código nativo.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audio, gráficos y entrada para desarrolladores de juegos.</a:t>
            </a:r>
          </a:p>
          <a:p>
            <a:pPr>
              <a:buFont typeface="Arial" panose="020B0604020202020204" pitchFamily="34" charset="0"/>
              <a:buChar char="•"/>
            </a:pPr>
            <a:r>
              <a:rPr lang="es-ES" dirty="0">
                <a:latin typeface="Rubik" panose="02000604000000020004" pitchFamily="2" charset="-79"/>
                <a:cs typeface="Rubik" panose="02000604000000020004" pitchFamily="2" charset="-79"/>
              </a:rPr>
              <a:t>Recolector basura concurrente para incrementar el rendimiento.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nativo para más sensores (tales como giroscopio y barómetro).</a:t>
            </a:r>
          </a:p>
        </p:txBody>
      </p:sp>
    </p:spTree>
    <p:extLst>
      <p:ext uri="{BB962C8B-B14F-4D97-AF65-F5344CB8AC3E}">
        <p14:creationId xmlns:p14="http://schemas.microsoft.com/office/powerpoint/2010/main" val="330535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93DD508C-5D78-4A71-1971-2318BF01D60B}"/>
              </a:ext>
            </a:extLst>
          </p:cNvPr>
          <p:cNvPicPr>
            <a:picLocks noChangeAspect="1"/>
          </p:cNvPicPr>
          <p:nvPr/>
        </p:nvPicPr>
        <p:blipFill>
          <a:blip r:embed="rId3"/>
          <a:stretch>
            <a:fillRect/>
          </a:stretch>
        </p:blipFill>
        <p:spPr>
          <a:xfrm>
            <a:off x="1520539" y="1075898"/>
            <a:ext cx="6145648" cy="4074832"/>
          </a:xfrm>
          <a:prstGeom prst="rect">
            <a:avLst/>
          </a:prstGeom>
        </p:spPr>
      </p:pic>
      <p:sp>
        <p:nvSpPr>
          <p:cNvPr id="6" name="TextBox 5">
            <a:extLst>
              <a:ext uri="{FF2B5EF4-FFF2-40B4-BE49-F238E27FC236}">
                <a16:creationId xmlns:a16="http://schemas.microsoft.com/office/drawing/2014/main" id="{BE221DDB-00C0-8A1A-4654-D86307F12997}"/>
              </a:ext>
            </a:extLst>
          </p:cNvPr>
          <p:cNvSpPr txBox="1"/>
          <p:nvPr/>
        </p:nvSpPr>
        <p:spPr>
          <a:xfrm>
            <a:off x="3074184" y="5384609"/>
            <a:ext cx="292260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b="1" dirty="0"/>
              <a:t>Patente de Graham Bell</a:t>
            </a:r>
            <a:endParaRPr lang="en-GB" dirty="0"/>
          </a:p>
        </p:txBody>
      </p:sp>
    </p:spTree>
    <p:extLst>
      <p:ext uri="{BB962C8B-B14F-4D97-AF65-F5344CB8AC3E}">
        <p14:creationId xmlns:p14="http://schemas.microsoft.com/office/powerpoint/2010/main" val="208767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55080" cy="1355566"/>
          </a:xfrm>
        </p:spPr>
        <p:txBody>
          <a:bodyPr>
            <a:normAutofit fontScale="90000"/>
          </a:bodyPr>
          <a:lstStyle/>
          <a:p>
            <a:r>
              <a:rPr lang="es-ES" dirty="0"/>
              <a:t>Android </a:t>
            </a:r>
            <a:r>
              <a:rPr lang="es-ES" dirty="0" err="1"/>
              <a:t>gingerbread</a:t>
            </a:r>
            <a:r>
              <a:rPr lang="es-ES" dirty="0"/>
              <a:t> (2.3-2.3.7)</a:t>
            </a:r>
            <a:br>
              <a:rPr lang="es-ES" dirty="0"/>
            </a:br>
            <a:r>
              <a:rPr lang="es-ES" sz="2000" b="1" dirty="0"/>
              <a:t>diciembre 2010</a:t>
            </a:r>
          </a:p>
        </p:txBody>
      </p:sp>
      <p:pic>
        <p:nvPicPr>
          <p:cNvPr id="3" name="Picture 2" descr="Icon&#10;&#10;Description automatically generated">
            <a:extLst>
              <a:ext uri="{FF2B5EF4-FFF2-40B4-BE49-F238E27FC236}">
                <a16:creationId xmlns:a16="http://schemas.microsoft.com/office/drawing/2014/main" id="{524688F6-9FCA-A8F6-CD2A-4E822E315815}"/>
              </a:ext>
            </a:extLst>
          </p:cNvPr>
          <p:cNvPicPr>
            <a:picLocks noChangeAspect="1"/>
          </p:cNvPicPr>
          <p:nvPr/>
        </p:nvPicPr>
        <p:blipFill>
          <a:blip r:embed="rId3"/>
          <a:stretch>
            <a:fillRect/>
          </a:stretch>
        </p:blipFill>
        <p:spPr>
          <a:xfrm>
            <a:off x="5985679" y="394570"/>
            <a:ext cx="1857375" cy="2286000"/>
          </a:xfrm>
          <a:prstGeom prst="rect">
            <a:avLst/>
          </a:prstGeom>
        </p:spPr>
      </p:pic>
      <p:sp>
        <p:nvSpPr>
          <p:cNvPr id="5" name="TextBox 4">
            <a:extLst>
              <a:ext uri="{FF2B5EF4-FFF2-40B4-BE49-F238E27FC236}">
                <a16:creationId xmlns:a16="http://schemas.microsoft.com/office/drawing/2014/main" id="{A8EE3A20-BB95-0649-6FDF-454D20140093}"/>
              </a:ext>
            </a:extLst>
          </p:cNvPr>
          <p:cNvSpPr txBox="1"/>
          <p:nvPr/>
        </p:nvSpPr>
        <p:spPr>
          <a:xfrm>
            <a:off x="614841" y="2051849"/>
            <a:ext cx="7841293"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2.3.3</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Varias mejoras y arreglos del API</a:t>
            </a:r>
          </a:p>
        </p:txBody>
      </p:sp>
    </p:spTree>
    <p:extLst>
      <p:ext uri="{BB962C8B-B14F-4D97-AF65-F5344CB8AC3E}">
        <p14:creationId xmlns:p14="http://schemas.microsoft.com/office/powerpoint/2010/main" val="15540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55080" cy="1355566"/>
          </a:xfrm>
        </p:spPr>
        <p:txBody>
          <a:bodyPr>
            <a:normAutofit fontScale="90000"/>
          </a:bodyPr>
          <a:lstStyle/>
          <a:p>
            <a:r>
              <a:rPr lang="es-ES" dirty="0"/>
              <a:t>Android </a:t>
            </a:r>
            <a:r>
              <a:rPr lang="es-ES" dirty="0" err="1"/>
              <a:t>gingerbread</a:t>
            </a:r>
            <a:r>
              <a:rPr lang="es-ES" dirty="0"/>
              <a:t> (2.3-2.3.7)</a:t>
            </a:r>
            <a:br>
              <a:rPr lang="es-ES" dirty="0"/>
            </a:br>
            <a:r>
              <a:rPr lang="es-ES" sz="2000" b="1" dirty="0"/>
              <a:t>diciembre 2010</a:t>
            </a:r>
          </a:p>
        </p:txBody>
      </p:sp>
      <p:pic>
        <p:nvPicPr>
          <p:cNvPr id="3" name="Picture 2" descr="Icon&#10;&#10;Description automatically generated">
            <a:extLst>
              <a:ext uri="{FF2B5EF4-FFF2-40B4-BE49-F238E27FC236}">
                <a16:creationId xmlns:a16="http://schemas.microsoft.com/office/drawing/2014/main" id="{524688F6-9FCA-A8F6-CD2A-4E822E315815}"/>
              </a:ext>
            </a:extLst>
          </p:cNvPr>
          <p:cNvPicPr>
            <a:picLocks noChangeAspect="1"/>
          </p:cNvPicPr>
          <p:nvPr/>
        </p:nvPicPr>
        <p:blipFill>
          <a:blip r:embed="rId3"/>
          <a:stretch>
            <a:fillRect/>
          </a:stretch>
        </p:blipFill>
        <p:spPr>
          <a:xfrm>
            <a:off x="5985679" y="394570"/>
            <a:ext cx="1857375" cy="2286000"/>
          </a:xfrm>
          <a:prstGeom prst="rect">
            <a:avLst/>
          </a:prstGeom>
        </p:spPr>
      </p:pic>
      <p:sp>
        <p:nvSpPr>
          <p:cNvPr id="5" name="TextBox 4">
            <a:extLst>
              <a:ext uri="{FF2B5EF4-FFF2-40B4-BE49-F238E27FC236}">
                <a16:creationId xmlns:a16="http://schemas.microsoft.com/office/drawing/2014/main" id="{A8EE3A20-BB95-0649-6FDF-454D20140093}"/>
              </a:ext>
            </a:extLst>
          </p:cNvPr>
          <p:cNvSpPr txBox="1"/>
          <p:nvPr/>
        </p:nvSpPr>
        <p:spPr>
          <a:xfrm>
            <a:off x="614841" y="2051849"/>
            <a:ext cx="7841293"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2.3.4</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Rebaja de la seguridad de SSL al usar protocolos de cifrado inseguros.​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de chat de video o voz, usando Google </a:t>
            </a:r>
            <a:r>
              <a:rPr lang="es-ES" dirty="0" err="1">
                <a:latin typeface="Rubik" panose="02000604000000020004" pitchFamily="2" charset="-79"/>
                <a:cs typeface="Rubik" panose="02000604000000020004" pitchFamily="2" charset="-79"/>
              </a:rPr>
              <a:t>Talk</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a la biblioteca Open </a:t>
            </a:r>
            <a:r>
              <a:rPr lang="es-ES" dirty="0" err="1">
                <a:latin typeface="Rubik" panose="02000604000000020004" pitchFamily="2" charset="-79"/>
                <a:cs typeface="Rubik" panose="02000604000000020004" pitchFamily="2" charset="-79"/>
              </a:rPr>
              <a:t>Accessory</a:t>
            </a:r>
            <a:r>
              <a:rPr lang="es-ES" dirty="0">
                <a:latin typeface="Rubik" panose="02000604000000020004" pitchFamily="2" charset="-79"/>
                <a:cs typeface="Rubik" panose="02000604000000020004" pitchFamily="2" charset="-79"/>
              </a:rPr>
              <a:t>. </a:t>
            </a:r>
          </a:p>
        </p:txBody>
      </p:sp>
    </p:spTree>
    <p:extLst>
      <p:ext uri="{BB962C8B-B14F-4D97-AF65-F5344CB8AC3E}">
        <p14:creationId xmlns:p14="http://schemas.microsoft.com/office/powerpoint/2010/main" val="427058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55080" cy="1355566"/>
          </a:xfrm>
        </p:spPr>
        <p:txBody>
          <a:bodyPr>
            <a:normAutofit fontScale="90000"/>
          </a:bodyPr>
          <a:lstStyle/>
          <a:p>
            <a:r>
              <a:rPr lang="es-ES" dirty="0"/>
              <a:t>Android </a:t>
            </a:r>
            <a:r>
              <a:rPr lang="es-ES" dirty="0" err="1"/>
              <a:t>gingerbread</a:t>
            </a:r>
            <a:r>
              <a:rPr lang="es-ES" dirty="0"/>
              <a:t> (2.3-2.3.7)</a:t>
            </a:r>
            <a:br>
              <a:rPr lang="es-ES" dirty="0"/>
            </a:br>
            <a:r>
              <a:rPr lang="es-ES" sz="2000" b="1" dirty="0"/>
              <a:t>diciembre 2010</a:t>
            </a:r>
          </a:p>
        </p:txBody>
      </p:sp>
      <p:pic>
        <p:nvPicPr>
          <p:cNvPr id="3" name="Picture 2" descr="Icon&#10;&#10;Description automatically generated">
            <a:extLst>
              <a:ext uri="{FF2B5EF4-FFF2-40B4-BE49-F238E27FC236}">
                <a16:creationId xmlns:a16="http://schemas.microsoft.com/office/drawing/2014/main" id="{524688F6-9FCA-A8F6-CD2A-4E822E315815}"/>
              </a:ext>
            </a:extLst>
          </p:cNvPr>
          <p:cNvPicPr>
            <a:picLocks noChangeAspect="1"/>
          </p:cNvPicPr>
          <p:nvPr/>
        </p:nvPicPr>
        <p:blipFill>
          <a:blip r:embed="rId3"/>
          <a:stretch>
            <a:fillRect/>
          </a:stretch>
        </p:blipFill>
        <p:spPr>
          <a:xfrm>
            <a:off x="5985679" y="394570"/>
            <a:ext cx="1857375" cy="2286000"/>
          </a:xfrm>
          <a:prstGeom prst="rect">
            <a:avLst/>
          </a:prstGeom>
        </p:spPr>
      </p:pic>
      <p:sp>
        <p:nvSpPr>
          <p:cNvPr id="5" name="TextBox 4">
            <a:extLst>
              <a:ext uri="{FF2B5EF4-FFF2-40B4-BE49-F238E27FC236}">
                <a16:creationId xmlns:a16="http://schemas.microsoft.com/office/drawing/2014/main" id="{A8EE3A20-BB95-0649-6FDF-454D20140093}"/>
              </a:ext>
            </a:extLst>
          </p:cNvPr>
          <p:cNvSpPr txBox="1"/>
          <p:nvPr/>
        </p:nvSpPr>
        <p:spPr>
          <a:xfrm>
            <a:off x="614841" y="2051849"/>
            <a:ext cx="7841293"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2.3.5</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sistema.</a:t>
            </a:r>
            <a:r>
              <a:rPr lang="es-ES" baseline="30000" dirty="0">
                <a:latin typeface="Rubik" panose="02000604000000020004" pitchFamily="2" charset="-79"/>
                <a:cs typeface="Rubik" panose="02000604000000020004" pitchFamily="2" charset="-79"/>
              </a:rPr>
              <a:t>54</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rendimiento por red del Nexus S 4G.</a:t>
            </a:r>
          </a:p>
          <a:p>
            <a:pPr>
              <a:buFont typeface="Arial" panose="020B0604020202020204" pitchFamily="34" charset="0"/>
              <a:buChar char="•"/>
            </a:pPr>
            <a:r>
              <a:rPr lang="es-ES" dirty="0">
                <a:latin typeface="Rubik" panose="02000604000000020004" pitchFamily="2" charset="-79"/>
                <a:cs typeface="Rubik" panose="02000604000000020004" pitchFamily="2" charset="-79"/>
              </a:rPr>
              <a:t>Arreglado una falla de Bluetooth en el Samsung Galaxy 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a la aplicación de correo electrónico.</a:t>
            </a:r>
          </a:p>
          <a:p>
            <a:pPr>
              <a:buFont typeface="Arial" panose="020B0604020202020204" pitchFamily="34" charset="0"/>
              <a:buChar char="•"/>
            </a:pPr>
            <a:r>
              <a:rPr lang="es-ES" dirty="0">
                <a:latin typeface="Rubik" panose="02000604000000020004" pitchFamily="2" charset="-79"/>
                <a:cs typeface="Rubik" panose="02000604000000020004" pitchFamily="2" charset="-79"/>
              </a:rPr>
              <a:t>Animación de sombras al deslizar por listas.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al software de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Mejorada la eficiencia de la batería.</a:t>
            </a:r>
          </a:p>
        </p:txBody>
      </p:sp>
    </p:spTree>
    <p:extLst>
      <p:ext uri="{BB962C8B-B14F-4D97-AF65-F5344CB8AC3E}">
        <p14:creationId xmlns:p14="http://schemas.microsoft.com/office/powerpoint/2010/main" val="381945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55080" cy="1355566"/>
          </a:xfrm>
        </p:spPr>
        <p:txBody>
          <a:bodyPr>
            <a:normAutofit fontScale="90000"/>
          </a:bodyPr>
          <a:lstStyle/>
          <a:p>
            <a:r>
              <a:rPr lang="es-ES" dirty="0"/>
              <a:t>Android </a:t>
            </a:r>
            <a:r>
              <a:rPr lang="es-ES" dirty="0" err="1"/>
              <a:t>gingerbread</a:t>
            </a:r>
            <a:r>
              <a:rPr lang="es-ES" dirty="0"/>
              <a:t> (2.3-2.3.7)</a:t>
            </a:r>
            <a:br>
              <a:rPr lang="es-ES" dirty="0"/>
            </a:br>
            <a:r>
              <a:rPr lang="es-ES" sz="2000" b="1" dirty="0"/>
              <a:t>diciembre 2010</a:t>
            </a:r>
          </a:p>
        </p:txBody>
      </p:sp>
      <p:pic>
        <p:nvPicPr>
          <p:cNvPr id="3" name="Picture 2" descr="Icon&#10;&#10;Description automatically generated">
            <a:extLst>
              <a:ext uri="{FF2B5EF4-FFF2-40B4-BE49-F238E27FC236}">
                <a16:creationId xmlns:a16="http://schemas.microsoft.com/office/drawing/2014/main" id="{524688F6-9FCA-A8F6-CD2A-4E822E315815}"/>
              </a:ext>
            </a:extLst>
          </p:cNvPr>
          <p:cNvPicPr>
            <a:picLocks noChangeAspect="1"/>
          </p:cNvPicPr>
          <p:nvPr/>
        </p:nvPicPr>
        <p:blipFill>
          <a:blip r:embed="rId3"/>
          <a:stretch>
            <a:fillRect/>
          </a:stretch>
        </p:blipFill>
        <p:spPr>
          <a:xfrm>
            <a:off x="5985679" y="394570"/>
            <a:ext cx="1857375" cy="2286000"/>
          </a:xfrm>
          <a:prstGeom prst="rect">
            <a:avLst/>
          </a:prstGeom>
        </p:spPr>
      </p:pic>
      <p:sp>
        <p:nvSpPr>
          <p:cNvPr id="5" name="TextBox 4">
            <a:extLst>
              <a:ext uri="{FF2B5EF4-FFF2-40B4-BE49-F238E27FC236}">
                <a16:creationId xmlns:a16="http://schemas.microsoft.com/office/drawing/2014/main" id="{A8EE3A20-BB95-0649-6FDF-454D20140093}"/>
              </a:ext>
            </a:extLst>
          </p:cNvPr>
          <p:cNvSpPr txBox="1"/>
          <p:nvPr/>
        </p:nvSpPr>
        <p:spPr>
          <a:xfrm>
            <a:off x="614841" y="2051849"/>
            <a:ext cx="7841293"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2.3.6</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Arreglado fallo en la búsqueda por voz.</a:t>
            </a:r>
          </a:p>
          <a:p>
            <a:r>
              <a:rPr lang="es-ES" dirty="0">
                <a:latin typeface="Rubik" panose="02000604000000020004" pitchFamily="2" charset="-79"/>
                <a:cs typeface="Rubik" panose="02000604000000020004" pitchFamily="2" charset="-79"/>
              </a:rPr>
              <a:t>(La actualización 2.3.6 tuvo el efecto-secundario de menoscabar la funcionalidad de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a:t>
            </a:r>
            <a:r>
              <a:rPr lang="es-ES" dirty="0" err="1">
                <a:latin typeface="Rubik" panose="02000604000000020004" pitchFamily="2" charset="-79"/>
                <a:cs typeface="Rubik" panose="02000604000000020004" pitchFamily="2" charset="-79"/>
              </a:rPr>
              <a:t>hotspot</a:t>
            </a:r>
            <a:r>
              <a:rPr lang="es-ES" dirty="0">
                <a:latin typeface="Rubik" panose="02000604000000020004" pitchFamily="2" charset="-79"/>
                <a:cs typeface="Rubik" panose="02000604000000020004" pitchFamily="2" charset="-79"/>
              </a:rPr>
              <a:t> de muchos teléfonos Nexus S canadienses. Google reconoció este problema y fue arreglado a finales de septiembre).</a:t>
            </a:r>
          </a:p>
        </p:txBody>
      </p:sp>
    </p:spTree>
    <p:extLst>
      <p:ext uri="{BB962C8B-B14F-4D97-AF65-F5344CB8AC3E}">
        <p14:creationId xmlns:p14="http://schemas.microsoft.com/office/powerpoint/2010/main" val="102878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55080" cy="1355566"/>
          </a:xfrm>
        </p:spPr>
        <p:txBody>
          <a:bodyPr>
            <a:normAutofit fontScale="90000"/>
          </a:bodyPr>
          <a:lstStyle/>
          <a:p>
            <a:r>
              <a:rPr lang="es-ES" dirty="0"/>
              <a:t>Android </a:t>
            </a:r>
            <a:r>
              <a:rPr lang="es-ES" dirty="0" err="1"/>
              <a:t>gingerbread</a:t>
            </a:r>
            <a:r>
              <a:rPr lang="es-ES" dirty="0"/>
              <a:t> (2.3-2.3.7)</a:t>
            </a:r>
            <a:br>
              <a:rPr lang="es-ES" dirty="0"/>
            </a:br>
            <a:r>
              <a:rPr lang="es-ES" sz="2000" b="1" dirty="0"/>
              <a:t>diciembre 2010</a:t>
            </a:r>
          </a:p>
        </p:txBody>
      </p:sp>
      <p:pic>
        <p:nvPicPr>
          <p:cNvPr id="3" name="Picture 2" descr="Icon&#10;&#10;Description automatically generated">
            <a:extLst>
              <a:ext uri="{FF2B5EF4-FFF2-40B4-BE49-F238E27FC236}">
                <a16:creationId xmlns:a16="http://schemas.microsoft.com/office/drawing/2014/main" id="{524688F6-9FCA-A8F6-CD2A-4E822E315815}"/>
              </a:ext>
            </a:extLst>
          </p:cNvPr>
          <p:cNvPicPr>
            <a:picLocks noChangeAspect="1"/>
          </p:cNvPicPr>
          <p:nvPr/>
        </p:nvPicPr>
        <p:blipFill>
          <a:blip r:embed="rId3"/>
          <a:stretch>
            <a:fillRect/>
          </a:stretch>
        </p:blipFill>
        <p:spPr>
          <a:xfrm>
            <a:off x="5985679" y="394570"/>
            <a:ext cx="1857375" cy="2286000"/>
          </a:xfrm>
          <a:prstGeom prst="rect">
            <a:avLst/>
          </a:prstGeom>
        </p:spPr>
      </p:pic>
      <p:sp>
        <p:nvSpPr>
          <p:cNvPr id="5" name="TextBox 4">
            <a:extLst>
              <a:ext uri="{FF2B5EF4-FFF2-40B4-BE49-F238E27FC236}">
                <a16:creationId xmlns:a16="http://schemas.microsoft.com/office/drawing/2014/main" id="{A8EE3A20-BB95-0649-6FDF-454D20140093}"/>
              </a:ext>
            </a:extLst>
          </p:cNvPr>
          <p:cNvSpPr txBox="1"/>
          <p:nvPr/>
        </p:nvSpPr>
        <p:spPr>
          <a:xfrm>
            <a:off x="614841" y="2051849"/>
            <a:ext cx="7841293"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2.3.7</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de Google </a:t>
            </a:r>
            <a:r>
              <a:rPr lang="es-ES" dirty="0" err="1">
                <a:latin typeface="Rubik" panose="02000604000000020004" pitchFamily="2" charset="-79"/>
                <a:cs typeface="Rubik" panose="02000604000000020004" pitchFamily="2" charset="-79"/>
              </a:rPr>
              <a:t>Wallet</a:t>
            </a:r>
            <a:r>
              <a:rPr lang="es-ES" dirty="0">
                <a:latin typeface="Rubik" panose="02000604000000020004" pitchFamily="2" charset="-79"/>
                <a:cs typeface="Rubik" panose="02000604000000020004" pitchFamily="2" charset="-79"/>
              </a:rPr>
              <a:t> para el Nexus S 4G. Esta versión es exclusiva para usuarios en Canadá.</a:t>
            </a:r>
          </a:p>
        </p:txBody>
      </p:sp>
    </p:spTree>
    <p:extLst>
      <p:ext uri="{BB962C8B-B14F-4D97-AF65-F5344CB8AC3E}">
        <p14:creationId xmlns:p14="http://schemas.microsoft.com/office/powerpoint/2010/main" val="414361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598714" y="1840362"/>
            <a:ext cx="8153400"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Font typeface="Arial" panose="020B0604020202020204" pitchFamily="34" charset="0"/>
              <a:buChar char="•"/>
            </a:pPr>
            <a:r>
              <a:rPr lang="es-ES" dirty="0">
                <a:latin typeface="Rubik" panose="02000604000000020004" pitchFamily="2" charset="-79"/>
                <a:cs typeface="Rubik" panose="02000604000000020004" pitchFamily="2" charset="-79"/>
              </a:rPr>
              <a:t>Soporte optimizado para tabletas.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Barra de sistema, con características de acceso rápido a notificaciones, estados y botones de navegación suavizados, disponible en la parte inferior de la pantalla.</a:t>
            </a:r>
          </a:p>
          <a:p>
            <a:pPr>
              <a:buFont typeface="Arial" panose="020B0604020202020204" pitchFamily="34" charset="0"/>
              <a:buChar char="•"/>
            </a:pPr>
            <a:r>
              <a:rPr lang="es-ES" dirty="0">
                <a:latin typeface="Rubik" panose="02000604000000020004" pitchFamily="2" charset="-79"/>
                <a:cs typeface="Rubik" panose="02000604000000020004" pitchFamily="2" charset="-79"/>
              </a:rPr>
              <a:t>Añadida barra de acción.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Teclado rediseñado.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Interfaz simplificada y más intuitiva para copiar/pegar.</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pestañas múltiples reemplazan las ventanas abiertas en el navegador web. Implementa incógnito</a:t>
            </a:r>
          </a:p>
          <a:p>
            <a:pPr>
              <a:buFont typeface="Arial" panose="020B0604020202020204" pitchFamily="34" charset="0"/>
              <a:buChar char="•"/>
            </a:pPr>
            <a:r>
              <a:rPr lang="es-ES" dirty="0">
                <a:latin typeface="Rubik" panose="02000604000000020004" pitchFamily="2" charset="-79"/>
                <a:cs typeface="Rubik" panose="02000604000000020004" pitchFamily="2" charset="-79"/>
              </a:rPr>
              <a:t>Acceso rápido a las características de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para ver álbumes y otras colecciones de fotos en pantalla completa.</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interfaz de contactos de dos paneles y desplazamiento rápido.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interfaz de correo de dos paneles.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para encriptar todos los datos del usuario.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uso de HTTPS con Server Name </a:t>
            </a:r>
            <a:r>
              <a:rPr lang="es-ES" dirty="0" err="1">
                <a:latin typeface="Rubik" panose="02000604000000020004" pitchFamily="2" charset="-79"/>
                <a:cs typeface="Rubik" panose="02000604000000020004" pitchFamily="2" charset="-79"/>
              </a:rPr>
              <a:t>Indication</a:t>
            </a:r>
            <a:r>
              <a:rPr lang="es-ES" dirty="0">
                <a:latin typeface="Rubik" panose="02000604000000020004" pitchFamily="2" charset="-79"/>
                <a:cs typeface="Rubik" panose="02000604000000020004" pitchFamily="2" charset="-79"/>
              </a:rPr>
              <a:t> (SNI).</a:t>
            </a:r>
          </a:p>
          <a:p>
            <a:pPr>
              <a:buFont typeface="Arial" panose="020B0604020202020204" pitchFamily="34" charset="0"/>
              <a:buChar char="•"/>
            </a:pPr>
            <a:r>
              <a:rPr lang="es-ES" dirty="0" err="1">
                <a:latin typeface="Rubik" panose="02000604000000020004" pitchFamily="2" charset="-79"/>
                <a:cs typeface="Rubik" panose="02000604000000020004" pitchFamily="2" charset="-79"/>
              </a:rPr>
              <a:t>Filesystem</a:t>
            </a:r>
            <a:r>
              <a:rPr lang="es-ES" dirty="0">
                <a:latin typeface="Rubik" panose="02000604000000020004" pitchFamily="2" charset="-79"/>
                <a:cs typeface="Rubik" panose="02000604000000020004" pitchFamily="2" charset="-79"/>
              </a:rPr>
              <a:t> in Userspace (FUSE; </a:t>
            </a:r>
            <a:r>
              <a:rPr lang="es-ES" dirty="0" err="1">
                <a:latin typeface="Rubik" panose="02000604000000020004" pitchFamily="2" charset="-79"/>
                <a:cs typeface="Rubik" panose="02000604000000020004" pitchFamily="2" charset="-79"/>
              </a:rPr>
              <a:t>kernel</a:t>
            </a:r>
            <a:r>
              <a:rPr lang="es-ES" dirty="0">
                <a:latin typeface="Rubik" panose="02000604000000020004" pitchFamily="2" charset="-79"/>
                <a:cs typeface="Rubik" panose="02000604000000020004" pitchFamily="2" charset="-79"/>
              </a:rPr>
              <a:t> module).</a:t>
            </a:r>
          </a:p>
        </p:txBody>
      </p:sp>
    </p:spTree>
    <p:extLst>
      <p:ext uri="{BB962C8B-B14F-4D97-AF65-F5344CB8AC3E}">
        <p14:creationId xmlns:p14="http://schemas.microsoft.com/office/powerpoint/2010/main" val="304340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3.0</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optimizado para tabletas.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Barra de sistema, con características de acceso rápido a notificaciones, estados y botones de navegación suavizados, disponible en la parte inferior de la pantalla.</a:t>
            </a:r>
          </a:p>
          <a:p>
            <a:pPr>
              <a:buFont typeface="Arial" panose="020B0604020202020204" pitchFamily="34" charset="0"/>
              <a:buChar char="•"/>
            </a:pPr>
            <a:r>
              <a:rPr lang="es-ES" dirty="0">
                <a:latin typeface="Rubik" panose="02000604000000020004" pitchFamily="2" charset="-79"/>
                <a:cs typeface="Rubik" panose="02000604000000020004" pitchFamily="2" charset="-79"/>
              </a:rPr>
              <a:t>Añadida barra de acción.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Teclado rediseñado.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Interfaz simplificada y más intuitiva para copiar/pegar.</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pestañas múltiples reemplazan las ventanas abiertas en el navegador web. Implementa incógnito</a:t>
            </a:r>
          </a:p>
          <a:p>
            <a:pPr>
              <a:buFont typeface="Arial" panose="020B0604020202020204" pitchFamily="34" charset="0"/>
              <a:buChar char="•"/>
            </a:pPr>
            <a:r>
              <a:rPr lang="es-ES" dirty="0">
                <a:latin typeface="Rubik" panose="02000604000000020004" pitchFamily="2" charset="-79"/>
                <a:cs typeface="Rubik" panose="02000604000000020004" pitchFamily="2" charset="-79"/>
              </a:rPr>
              <a:t>Acceso rápido a las características de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para ver álbumes y otras colecciones de fotos en pantalla completa.</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interfaz de contactos de dos paneles y desplazamiento rápido.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interfaz de correo de dos paneles.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Habilidad para encriptar todos los datos del usuario.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uso de HTTPS con Server Name </a:t>
            </a:r>
            <a:r>
              <a:rPr lang="es-ES" dirty="0" err="1">
                <a:latin typeface="Rubik" panose="02000604000000020004" pitchFamily="2" charset="-79"/>
                <a:cs typeface="Rubik" panose="02000604000000020004" pitchFamily="2" charset="-79"/>
              </a:rPr>
              <a:t>Indication</a:t>
            </a:r>
            <a:r>
              <a:rPr lang="es-ES" dirty="0">
                <a:latin typeface="Rubik" panose="02000604000000020004" pitchFamily="2" charset="-79"/>
                <a:cs typeface="Rubik" panose="02000604000000020004" pitchFamily="2" charset="-79"/>
              </a:rPr>
              <a:t> (SNI).</a:t>
            </a:r>
          </a:p>
          <a:p>
            <a:pPr>
              <a:buFont typeface="Arial" panose="020B0604020202020204" pitchFamily="34" charset="0"/>
              <a:buChar char="•"/>
            </a:pPr>
            <a:r>
              <a:rPr lang="es-ES" dirty="0" err="1">
                <a:latin typeface="Rubik" panose="02000604000000020004" pitchFamily="2" charset="-79"/>
                <a:cs typeface="Rubik" panose="02000604000000020004" pitchFamily="2" charset="-79"/>
              </a:rPr>
              <a:t>Filesystem</a:t>
            </a:r>
            <a:r>
              <a:rPr lang="es-ES" dirty="0">
                <a:latin typeface="Rubik" panose="02000604000000020004" pitchFamily="2" charset="-79"/>
                <a:cs typeface="Rubik" panose="02000604000000020004" pitchFamily="2" charset="-79"/>
              </a:rPr>
              <a:t> in Userspace (FUSE; </a:t>
            </a:r>
            <a:r>
              <a:rPr lang="es-ES" dirty="0" err="1">
                <a:latin typeface="Rubik" panose="02000604000000020004" pitchFamily="2" charset="-79"/>
                <a:cs typeface="Rubik" panose="02000604000000020004" pitchFamily="2" charset="-79"/>
              </a:rPr>
              <a:t>kernel</a:t>
            </a:r>
            <a:r>
              <a:rPr lang="es-ES" dirty="0">
                <a:latin typeface="Rubik" panose="02000604000000020004" pitchFamily="2" charset="-79"/>
                <a:cs typeface="Rubik" panose="02000604000000020004" pitchFamily="2" charset="-79"/>
              </a:rPr>
              <a:t> module).</a:t>
            </a:r>
          </a:p>
        </p:txBody>
      </p:sp>
    </p:spTree>
    <p:extLst>
      <p:ext uri="{BB962C8B-B14F-4D97-AF65-F5344CB8AC3E}">
        <p14:creationId xmlns:p14="http://schemas.microsoft.com/office/powerpoint/2010/main" val="399304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Refinamiento de la interfaz de usuario.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Conectividad para accesorios USB.</a:t>
            </a:r>
          </a:p>
          <a:p>
            <a:pPr>
              <a:buFont typeface="Arial" panose="020B0604020202020204" pitchFamily="34" charset="0"/>
              <a:buChar char="•"/>
            </a:pPr>
            <a:r>
              <a:rPr lang="es-ES" dirty="0">
                <a:latin typeface="Rubik" panose="02000604000000020004" pitchFamily="2" charset="-79"/>
                <a:cs typeface="Rubik" panose="02000604000000020004" pitchFamily="2" charset="-79"/>
              </a:rPr>
              <a:t>Lista expandida de aplicaciones recientes.</a:t>
            </a:r>
          </a:p>
          <a:p>
            <a:pPr>
              <a:buFont typeface="Arial" panose="020B0604020202020204" pitchFamily="34" charset="0"/>
              <a:buChar char="•"/>
            </a:pPr>
            <a:r>
              <a:rPr lang="es-ES" dirty="0">
                <a:latin typeface="Rubik" panose="02000604000000020004" pitchFamily="2" charset="-79"/>
                <a:cs typeface="Rubik" panose="02000604000000020004" pitchFamily="2" charset="-79"/>
              </a:rPr>
              <a:t>Widgets </a:t>
            </a:r>
            <a:r>
              <a:rPr lang="es-ES" dirty="0" err="1">
                <a:latin typeface="Rubik" panose="02000604000000020004" pitchFamily="2" charset="-79"/>
                <a:cs typeface="Rubik" panose="02000604000000020004" pitchFamily="2" charset="-79"/>
              </a:rPr>
              <a:t>redimensionables</a:t>
            </a:r>
            <a:r>
              <a:rPr lang="es-ES" dirty="0">
                <a:latin typeface="Rubik" panose="02000604000000020004" pitchFamily="2" charset="-79"/>
                <a:cs typeface="Rubik" panose="02000604000000020004" pitchFamily="2" charset="-79"/>
              </a:rPr>
              <a:t> en la pantalla de inicio.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teclados externos y dispositivos punteros.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joysticks y gamepads.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reproducción de audio FLAC</a:t>
            </a:r>
          </a:p>
          <a:p>
            <a:pPr>
              <a:buFont typeface="Arial" panose="020B0604020202020204" pitchFamily="34" charset="0"/>
              <a:buChar char="•"/>
            </a:pPr>
            <a:r>
              <a:rPr lang="es-ES" dirty="0">
                <a:latin typeface="Rubik" panose="02000604000000020004" pitchFamily="2" charset="-79"/>
                <a:cs typeface="Rubik" panose="02000604000000020004" pitchFamily="2" charset="-79"/>
              </a:rPr>
              <a:t>Bloqueo de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de alto rendimiento, manteniendo conexiones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de alto rendimiento cuando la pantalla del dispositivo está apagada.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proxy HTTP para cada punto de acceso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conectado</a:t>
            </a:r>
          </a:p>
        </p:txBody>
      </p:sp>
    </p:spTree>
    <p:extLst>
      <p:ext uri="{BB962C8B-B14F-4D97-AF65-F5344CB8AC3E}">
        <p14:creationId xmlns:p14="http://schemas.microsoft.com/office/powerpoint/2010/main" val="59384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3.2</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compatibilidad con </a:t>
            </a:r>
            <a:r>
              <a:rPr lang="es-ES" i="1" dirty="0">
                <a:latin typeface="Rubik" panose="02000604000000020004" pitchFamily="2" charset="-79"/>
                <a:cs typeface="Rubik" panose="02000604000000020004" pitchFamily="2" charset="-79"/>
              </a:rPr>
              <a:t>hardware</a:t>
            </a:r>
            <a:r>
              <a:rPr lang="es-ES" dirty="0">
                <a:latin typeface="Rubik" panose="02000604000000020004" pitchFamily="2" charset="-79"/>
                <a:cs typeface="Rubik" panose="02000604000000020004" pitchFamily="2" charset="-79"/>
              </a:rPr>
              <a:t>, incluyendo optimizaciones para un amplio rango de tabletas.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Incrementada la capacidad de las aplicaciones para acceder a archivos de las tarjetas SD, por ejemplo para sincronización.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Modo de vista de compatibilidad para aplicaciones que no han sido optimizadas para resoluciones de pantalla de tabletas.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Nuevas funciones de soporte de pantalla, dando a los desarrolladores un mayor control sobre la apariencia de la pantalla en diferentes dispositivos Android.</a:t>
            </a:r>
          </a:p>
        </p:txBody>
      </p:sp>
    </p:spTree>
    <p:extLst>
      <p:ext uri="{BB962C8B-B14F-4D97-AF65-F5344CB8AC3E}">
        <p14:creationId xmlns:p14="http://schemas.microsoft.com/office/powerpoint/2010/main" val="35099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3.2.1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Corrección de errores menores y mejoras de seguridad, mejoras en estabilidad y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a:t>
            </a:r>
          </a:p>
          <a:p>
            <a:pPr>
              <a:buFont typeface="Arial" panose="020B0604020202020204" pitchFamily="34" charset="0"/>
              <a:buChar char="•"/>
            </a:pPr>
            <a:r>
              <a:rPr lang="es-ES" dirty="0">
                <a:latin typeface="Rubik" panose="02000604000000020004" pitchFamily="2" charset="-79"/>
                <a:cs typeface="Rubik" panose="02000604000000020004" pitchFamily="2" charset="-79"/>
              </a:rPr>
              <a:t>Actualización del Android </a:t>
            </a:r>
            <a:r>
              <a:rPr lang="es-ES" dirty="0" err="1">
                <a:latin typeface="Rubik" panose="02000604000000020004" pitchFamily="2" charset="-79"/>
                <a:cs typeface="Rubik" panose="02000604000000020004" pitchFamily="2" charset="-79"/>
              </a:rPr>
              <a:t>Market</a:t>
            </a:r>
            <a:r>
              <a:rPr lang="es-ES" dirty="0">
                <a:latin typeface="Rubik" panose="02000604000000020004" pitchFamily="2" charset="-79"/>
                <a:cs typeface="Rubik" panose="02000604000000020004" pitchFamily="2" charset="-79"/>
              </a:rPr>
              <a:t> con actualizaciones texto de términos y condiciones de fácil lectura.</a:t>
            </a:r>
          </a:p>
          <a:p>
            <a:pPr>
              <a:buFont typeface="Arial" panose="020B0604020202020204" pitchFamily="34" charset="0"/>
              <a:buChar char="•"/>
            </a:pPr>
            <a:r>
              <a:rPr lang="es-ES" dirty="0">
                <a:latin typeface="Rubik" panose="02000604000000020004" pitchFamily="2" charset="-79"/>
                <a:cs typeface="Rubik" panose="02000604000000020004" pitchFamily="2" charset="-79"/>
              </a:rPr>
              <a:t>Actualización de Google </a:t>
            </a:r>
            <a:r>
              <a:rPr lang="es-ES" dirty="0" err="1">
                <a:latin typeface="Rubik" panose="02000604000000020004" pitchFamily="2" charset="-79"/>
                <a:cs typeface="Rubik" panose="02000604000000020004" pitchFamily="2" charset="-79"/>
              </a:rPr>
              <a:t>Books</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soporte de Adobe Flash del navegador.</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predicción de escritura a mano en chino.</a:t>
            </a:r>
          </a:p>
        </p:txBody>
      </p:sp>
    </p:spTree>
    <p:extLst>
      <p:ext uri="{BB962C8B-B14F-4D97-AF65-F5344CB8AC3E}">
        <p14:creationId xmlns:p14="http://schemas.microsoft.com/office/powerpoint/2010/main" val="414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building, person, road&#10;&#10;Description automatically generated">
            <a:extLst>
              <a:ext uri="{FF2B5EF4-FFF2-40B4-BE49-F238E27FC236}">
                <a16:creationId xmlns:a16="http://schemas.microsoft.com/office/drawing/2014/main" id="{081FEB4E-574C-6D45-37C5-DAD9C7B1320F}"/>
              </a:ext>
            </a:extLst>
          </p:cNvPr>
          <p:cNvPicPr>
            <a:picLocks noChangeAspect="1"/>
          </p:cNvPicPr>
          <p:nvPr/>
        </p:nvPicPr>
        <p:blipFill>
          <a:blip r:embed="rId3"/>
          <a:stretch>
            <a:fillRect/>
          </a:stretch>
        </p:blipFill>
        <p:spPr>
          <a:xfrm>
            <a:off x="452437" y="1047750"/>
            <a:ext cx="8239125" cy="4762500"/>
          </a:xfrm>
          <a:prstGeom prst="rect">
            <a:avLst/>
          </a:prstGeom>
        </p:spPr>
      </p:pic>
    </p:spTree>
    <p:extLst>
      <p:ext uri="{BB962C8B-B14F-4D97-AF65-F5344CB8AC3E}">
        <p14:creationId xmlns:p14="http://schemas.microsoft.com/office/powerpoint/2010/main" val="14940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3.2.2</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Arreglo de fallos y otras mejoras menores para el Motorola </a:t>
            </a:r>
            <a:r>
              <a:rPr lang="es-ES" dirty="0" err="1">
                <a:latin typeface="Rubik" panose="02000604000000020004" pitchFamily="2" charset="-79"/>
                <a:cs typeface="Rubik" panose="02000604000000020004" pitchFamily="2" charset="-79"/>
              </a:rPr>
              <a:t>Xoom</a:t>
            </a:r>
            <a:r>
              <a:rPr lang="es-ES" dirty="0">
                <a:latin typeface="Rubik" panose="02000604000000020004" pitchFamily="2" charset="-79"/>
                <a:cs typeface="Rubik" panose="02000604000000020004" pitchFamily="2" charset="-79"/>
              </a:rPr>
              <a:t> 4G.</a:t>
            </a:r>
          </a:p>
        </p:txBody>
      </p:sp>
    </p:spTree>
    <p:extLst>
      <p:ext uri="{BB962C8B-B14F-4D97-AF65-F5344CB8AC3E}">
        <p14:creationId xmlns:p14="http://schemas.microsoft.com/office/powerpoint/2010/main" val="192311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3.2.3</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a:t>
            </a:r>
            <a:r>
              <a:rPr lang="es-ES" dirty="0" err="1">
                <a:latin typeface="Rubik" panose="02000604000000020004" pitchFamily="2" charset="-79"/>
                <a:cs typeface="Rubik" panose="02000604000000020004" pitchFamily="2" charset="-79"/>
              </a:rPr>
              <a:t>Pay</a:t>
            </a:r>
            <a:r>
              <a:rPr lang="es-ES" dirty="0">
                <a:latin typeface="Rubik" panose="02000604000000020004" pitchFamily="2" charset="-79"/>
                <a:cs typeface="Rubik" panose="02000604000000020004" pitchFamily="2" charset="-79"/>
              </a:rPr>
              <a:t> as </a:t>
            </a:r>
            <a:r>
              <a:rPr lang="es-ES" dirty="0" err="1">
                <a:latin typeface="Rubik" panose="02000604000000020004" pitchFamily="2" charset="-79"/>
                <a:cs typeface="Rubik" panose="02000604000000020004" pitchFamily="2" charset="-79"/>
              </a:rPr>
              <a:t>You</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Go</a:t>
            </a:r>
            <a:r>
              <a:rPr lang="es-ES" dirty="0">
                <a:latin typeface="Rubik" panose="02000604000000020004" pitchFamily="2" charset="-79"/>
                <a:cs typeface="Rubik" panose="02000604000000020004" pitchFamily="2" charset="-79"/>
              </a:rPr>
              <a:t>" para tabletas 3G y 4G.</a:t>
            </a:r>
          </a:p>
        </p:txBody>
      </p:sp>
    </p:spTree>
    <p:extLst>
      <p:ext uri="{BB962C8B-B14F-4D97-AF65-F5344CB8AC3E}">
        <p14:creationId xmlns:p14="http://schemas.microsoft.com/office/powerpoint/2010/main" val="9854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172200" cy="1355566"/>
          </a:xfrm>
        </p:spPr>
        <p:txBody>
          <a:bodyPr>
            <a:normAutofit/>
          </a:bodyPr>
          <a:lstStyle/>
          <a:p>
            <a:r>
              <a:rPr lang="es-ES" dirty="0"/>
              <a:t>Android </a:t>
            </a:r>
            <a:r>
              <a:rPr lang="es-ES" dirty="0" err="1"/>
              <a:t>honeycomb</a:t>
            </a:r>
            <a:r>
              <a:rPr lang="es-ES" dirty="0"/>
              <a:t> </a:t>
            </a:r>
            <a:r>
              <a:rPr lang="es-ES" sz="2400" dirty="0"/>
              <a:t>(3.0-3.2.6)</a:t>
            </a:r>
            <a:br>
              <a:rPr lang="es-ES" sz="2400" dirty="0"/>
            </a:br>
            <a:r>
              <a:rPr lang="es-ES" sz="2000" b="1" dirty="0"/>
              <a:t>febrero 2011</a:t>
            </a:r>
          </a:p>
        </p:txBody>
      </p:sp>
      <p:pic>
        <p:nvPicPr>
          <p:cNvPr id="3" name="Picture 2" descr="Icon&#10;&#10;Description automatically generated with medium confidence">
            <a:extLst>
              <a:ext uri="{FF2B5EF4-FFF2-40B4-BE49-F238E27FC236}">
                <a16:creationId xmlns:a16="http://schemas.microsoft.com/office/drawing/2014/main" id="{3BFE894E-A391-11D4-5B82-88547D28CEC7}"/>
              </a:ext>
            </a:extLst>
          </p:cNvPr>
          <p:cNvPicPr>
            <a:picLocks noChangeAspect="1"/>
          </p:cNvPicPr>
          <p:nvPr/>
        </p:nvPicPr>
        <p:blipFill>
          <a:blip r:embed="rId3"/>
          <a:stretch>
            <a:fillRect/>
          </a:stretch>
        </p:blipFill>
        <p:spPr>
          <a:xfrm>
            <a:off x="5782131" y="484796"/>
            <a:ext cx="2422417" cy="1981978"/>
          </a:xfrm>
          <a:prstGeom prst="rect">
            <a:avLst/>
          </a:prstGeom>
        </p:spPr>
      </p:pic>
      <p:sp>
        <p:nvSpPr>
          <p:cNvPr id="4" name="TextBox 3">
            <a:extLst>
              <a:ext uri="{FF2B5EF4-FFF2-40B4-BE49-F238E27FC236}">
                <a16:creationId xmlns:a16="http://schemas.microsoft.com/office/drawing/2014/main" id="{40C5EF66-09BE-EF53-E046-E1E9CB43BC6B}"/>
              </a:ext>
            </a:extLst>
          </p:cNvPr>
          <p:cNvSpPr txBox="1"/>
          <p:nvPr/>
        </p:nvSpPr>
        <p:spPr>
          <a:xfrm>
            <a:off x="674914" y="1611762"/>
            <a:ext cx="81534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3.2.4</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Arreglado problema de conectividad de datos en modo avión en la versión estadounidense 4G del Motorola </a:t>
            </a:r>
            <a:r>
              <a:rPr lang="es-ES" dirty="0" err="1">
                <a:latin typeface="Rubik" panose="02000604000000020004" pitchFamily="2" charset="-79"/>
                <a:cs typeface="Rubik" panose="02000604000000020004" pitchFamily="2" charset="-79"/>
              </a:rPr>
              <a:t>Xoom</a:t>
            </a:r>
            <a:r>
              <a:rPr lang="es-ES" dirty="0">
                <a:latin typeface="Rubik" panose="02000604000000020004" pitchFamily="2" charset="-79"/>
                <a:cs typeface="Rubik" panose="02000604000000020004" pitchFamily="2" charset="-79"/>
              </a:rPr>
              <a:t>.</a:t>
            </a:r>
          </a:p>
        </p:txBody>
      </p:sp>
    </p:spTree>
    <p:extLst>
      <p:ext uri="{BB962C8B-B14F-4D97-AF65-F5344CB8AC3E}">
        <p14:creationId xmlns:p14="http://schemas.microsoft.com/office/powerpoint/2010/main" val="60224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07856B9-36C6-7D14-1A38-A4A5AD827BD3}"/>
              </a:ext>
            </a:extLst>
          </p:cNvPr>
          <p:cNvSpPr txBox="1">
            <a:spLocks/>
          </p:cNvSpPr>
          <p:nvPr/>
        </p:nvSpPr>
        <p:spPr>
          <a:xfrm>
            <a:off x="0" y="0"/>
            <a:ext cx="8016240" cy="13555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3200" b="0" i="0" u="none" strike="noStrike" cap="none" spc="0" baseline="0">
                <a:solidFill>
                  <a:srgbClr val="0066A1"/>
                </a:solidFill>
                <a:uFillTx/>
                <a:latin typeface="+mn-lt"/>
                <a:ea typeface="+mn-ea"/>
                <a:cs typeface="+mn-cs"/>
                <a:sym typeface="Rubik Bold"/>
              </a:defRPr>
            </a:lvl1pPr>
            <a:lvl2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2pPr>
            <a:lvl3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3pPr>
            <a:lvl4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4pPr>
            <a:lvl5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5pPr>
            <a:lvl6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6pPr>
            <a:lvl7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7pPr>
            <a:lvl8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8pPr>
            <a:lvl9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9pPr>
          </a:lstStyle>
          <a:p>
            <a:r>
              <a:rPr lang="es-ES" kern="0" dirty="0"/>
              <a:t>Android ice </a:t>
            </a:r>
            <a:r>
              <a:rPr lang="es-ES" kern="0" dirty="0" err="1"/>
              <a:t>cream</a:t>
            </a:r>
            <a:r>
              <a:rPr lang="es-ES" kern="0" dirty="0"/>
              <a:t> sándwich </a:t>
            </a:r>
            <a:r>
              <a:rPr lang="es-ES" sz="2400" dirty="0"/>
              <a:t>(4.0-4.0.5)</a:t>
            </a:r>
            <a:br>
              <a:rPr lang="es-ES" sz="2400" kern="0" dirty="0"/>
            </a:br>
            <a:r>
              <a:rPr lang="es-ES" sz="2000" b="1" kern="0" dirty="0"/>
              <a:t>octubre 2011</a:t>
            </a:r>
          </a:p>
        </p:txBody>
      </p:sp>
      <p:pic>
        <p:nvPicPr>
          <p:cNvPr id="6" name="Picture 5">
            <a:extLst>
              <a:ext uri="{FF2B5EF4-FFF2-40B4-BE49-F238E27FC236}">
                <a16:creationId xmlns:a16="http://schemas.microsoft.com/office/drawing/2014/main" id="{C0038819-A921-2F6C-EACF-8680335D1235}"/>
              </a:ext>
            </a:extLst>
          </p:cNvPr>
          <p:cNvPicPr>
            <a:picLocks noChangeAspect="1"/>
          </p:cNvPicPr>
          <p:nvPr/>
        </p:nvPicPr>
        <p:blipFill>
          <a:blip r:embed="rId3"/>
          <a:stretch>
            <a:fillRect/>
          </a:stretch>
        </p:blipFill>
        <p:spPr>
          <a:xfrm>
            <a:off x="4916292" y="855772"/>
            <a:ext cx="2874897" cy="1548021"/>
          </a:xfrm>
          <a:prstGeom prst="rect">
            <a:avLst/>
          </a:prstGeom>
        </p:spPr>
      </p:pic>
      <p:sp>
        <p:nvSpPr>
          <p:cNvPr id="3" name="TextBox 2">
            <a:extLst>
              <a:ext uri="{FF2B5EF4-FFF2-40B4-BE49-F238E27FC236}">
                <a16:creationId xmlns:a16="http://schemas.microsoft.com/office/drawing/2014/main" id="{68AF42E9-C8E8-3B1A-37F5-67DC4CCC61FE}"/>
              </a:ext>
            </a:extLst>
          </p:cNvPr>
          <p:cNvSpPr txBox="1"/>
          <p:nvPr/>
        </p:nvSpPr>
        <p:spPr>
          <a:xfrm>
            <a:off x="772885" y="1883249"/>
            <a:ext cx="8098971"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4.0.0 / 4.0.4</a:t>
            </a:r>
          </a:p>
          <a:p>
            <a:pPr>
              <a:buFont typeface="Arial" panose="020B0604020202020204" pitchFamily="34" charset="0"/>
              <a:buChar char="•"/>
            </a:pPr>
            <a:r>
              <a:rPr lang="es-ES" dirty="0">
                <a:latin typeface="Rubik" panose="02000604000000020004" pitchFamily="2" charset="-79"/>
                <a:cs typeface="Rubik" panose="02000604000000020004" pitchFamily="2" charset="-79"/>
              </a:rPr>
              <a:t>Botones software (en pantalla).</a:t>
            </a:r>
          </a:p>
          <a:p>
            <a:pPr>
              <a:buFont typeface="Arial" panose="020B0604020202020204" pitchFamily="34" charset="0"/>
              <a:buChar char="•"/>
            </a:pPr>
            <a:r>
              <a:rPr lang="es-ES" dirty="0">
                <a:latin typeface="Rubik" panose="02000604000000020004" pitchFamily="2" charset="-79"/>
                <a:cs typeface="Rubik" panose="02000604000000020004" pitchFamily="2" charset="-79"/>
              </a:rPr>
              <a:t>Facilidad para crear carpetas, con estilo de arrastrar y soltar.</a:t>
            </a:r>
          </a:p>
          <a:p>
            <a:pPr>
              <a:buFont typeface="Arial" panose="020B0604020202020204" pitchFamily="34" charset="0"/>
              <a:buChar char="•"/>
            </a:pPr>
            <a:r>
              <a:rPr lang="es-ES" dirty="0">
                <a:latin typeface="Rubik" panose="02000604000000020004" pitchFamily="2" charset="-79"/>
                <a:cs typeface="Rubik" panose="02000604000000020004" pitchFamily="2" charset="-79"/>
              </a:rPr>
              <a:t>Captura de pantalla integrada (manteniendo presionado los botones de bloqueo y de bajar volumen).</a:t>
            </a:r>
          </a:p>
          <a:p>
            <a:pPr>
              <a:buFont typeface="Arial" panose="020B0604020202020204" pitchFamily="34" charset="0"/>
              <a:buChar char="•"/>
            </a:pPr>
            <a:r>
              <a:rPr lang="es-ES" dirty="0">
                <a:latin typeface="Rubik" panose="02000604000000020004" pitchFamily="2" charset="-79"/>
                <a:cs typeface="Rubik" panose="02000604000000020004" pitchFamily="2" charset="-79"/>
              </a:rPr>
              <a:t>Corrector ortográfico del teclado mejorado.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Acceso a aplicaciones directamente desde la pantalla de bloqueo.</a:t>
            </a:r>
          </a:p>
          <a:p>
            <a:pPr>
              <a:buFont typeface="Arial" panose="020B0604020202020204" pitchFamily="34" charset="0"/>
              <a:buChar char="•"/>
            </a:pPr>
            <a:r>
              <a:rPr lang="es-ES" dirty="0">
                <a:latin typeface="Rubik" panose="02000604000000020004" pitchFamily="2" charset="-79"/>
                <a:cs typeface="Rubik" panose="02000604000000020004" pitchFamily="2" charset="-79"/>
              </a:rPr>
              <a:t>Funcionalidad copiar-pegar mejorada.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Desbloqueo facial.</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 navegador web con pestañas bajo la marca de Google Chrome, permitiendo hasta 15 pestañas.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tipografía para la interfaz de usuario, Roboto.</a:t>
            </a:r>
          </a:p>
          <a:p>
            <a:pPr>
              <a:buFont typeface="Arial" panose="020B0604020202020204" pitchFamily="34" charset="0"/>
              <a:buChar char="•"/>
            </a:pPr>
            <a:r>
              <a:rPr lang="es-ES" dirty="0">
                <a:latin typeface="Rubik" panose="02000604000000020004" pitchFamily="2" charset="-79"/>
                <a:cs typeface="Rubik" panose="02000604000000020004" pitchFamily="2" charset="-79"/>
              </a:rPr>
              <a:t>Capacidad para cerrar aplicaciones que usan datos en segundo plano.</a:t>
            </a:r>
          </a:p>
          <a:p>
            <a:pPr>
              <a:buFont typeface="Arial" panose="020B0604020202020204" pitchFamily="34" charset="0"/>
              <a:buChar char="•"/>
            </a:pPr>
            <a:r>
              <a:rPr lang="es-ES" dirty="0">
                <a:latin typeface="Rubik" panose="02000604000000020004" pitchFamily="2" charset="-79"/>
                <a:cs typeface="Rubik" panose="02000604000000020004" pitchFamily="2" charset="-79"/>
              </a:rPr>
              <a:t>Editor de fotos integrado.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Grabación de vídeo a mayor velocidad para dispositivos con Android de serie.</a:t>
            </a:r>
          </a:p>
        </p:txBody>
      </p:sp>
    </p:spTree>
    <p:extLst>
      <p:ext uri="{BB962C8B-B14F-4D97-AF65-F5344CB8AC3E}">
        <p14:creationId xmlns:p14="http://schemas.microsoft.com/office/powerpoint/2010/main" val="15081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07856B9-36C6-7D14-1A38-A4A5AD827BD3}"/>
              </a:ext>
            </a:extLst>
          </p:cNvPr>
          <p:cNvSpPr txBox="1">
            <a:spLocks/>
          </p:cNvSpPr>
          <p:nvPr/>
        </p:nvSpPr>
        <p:spPr>
          <a:xfrm>
            <a:off x="0" y="0"/>
            <a:ext cx="8016240" cy="13555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3200" b="0" i="0" u="none" strike="noStrike" cap="none" spc="0" baseline="0">
                <a:solidFill>
                  <a:srgbClr val="0066A1"/>
                </a:solidFill>
                <a:uFillTx/>
                <a:latin typeface="+mn-lt"/>
                <a:ea typeface="+mn-ea"/>
                <a:cs typeface="+mn-cs"/>
                <a:sym typeface="Rubik Bold"/>
              </a:defRPr>
            </a:lvl1pPr>
            <a:lvl2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2pPr>
            <a:lvl3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3pPr>
            <a:lvl4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4pPr>
            <a:lvl5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5pPr>
            <a:lvl6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6pPr>
            <a:lvl7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7pPr>
            <a:lvl8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8pPr>
            <a:lvl9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9pPr>
          </a:lstStyle>
          <a:p>
            <a:r>
              <a:rPr lang="es-ES" kern="0" dirty="0"/>
              <a:t>Android ice </a:t>
            </a:r>
            <a:r>
              <a:rPr lang="es-ES" kern="0" dirty="0" err="1"/>
              <a:t>cream</a:t>
            </a:r>
            <a:r>
              <a:rPr lang="es-ES" kern="0" dirty="0"/>
              <a:t> sándwich </a:t>
            </a:r>
            <a:r>
              <a:rPr lang="es-ES" sz="2400" dirty="0"/>
              <a:t>(4.0-4.0.5)</a:t>
            </a:r>
            <a:br>
              <a:rPr lang="es-ES" sz="2400" kern="0" dirty="0"/>
            </a:br>
            <a:r>
              <a:rPr lang="es-ES" sz="2000" b="1" kern="0" dirty="0"/>
              <a:t>octubre 2011</a:t>
            </a:r>
          </a:p>
        </p:txBody>
      </p:sp>
      <p:pic>
        <p:nvPicPr>
          <p:cNvPr id="6" name="Picture 5">
            <a:extLst>
              <a:ext uri="{FF2B5EF4-FFF2-40B4-BE49-F238E27FC236}">
                <a16:creationId xmlns:a16="http://schemas.microsoft.com/office/drawing/2014/main" id="{C0038819-A921-2F6C-EACF-8680335D1235}"/>
              </a:ext>
            </a:extLst>
          </p:cNvPr>
          <p:cNvPicPr>
            <a:picLocks noChangeAspect="1"/>
          </p:cNvPicPr>
          <p:nvPr/>
        </p:nvPicPr>
        <p:blipFill>
          <a:blip r:embed="rId3"/>
          <a:stretch>
            <a:fillRect/>
          </a:stretch>
        </p:blipFill>
        <p:spPr>
          <a:xfrm>
            <a:off x="4916292" y="855772"/>
            <a:ext cx="2874897" cy="1548021"/>
          </a:xfrm>
          <a:prstGeom prst="rect">
            <a:avLst/>
          </a:prstGeom>
        </p:spPr>
      </p:pic>
      <p:sp>
        <p:nvSpPr>
          <p:cNvPr id="3" name="TextBox 2">
            <a:extLst>
              <a:ext uri="{FF2B5EF4-FFF2-40B4-BE49-F238E27FC236}">
                <a16:creationId xmlns:a16="http://schemas.microsoft.com/office/drawing/2014/main" id="{68AF42E9-C8E8-3B1A-37F5-67DC4CCC61FE}"/>
              </a:ext>
            </a:extLst>
          </p:cNvPr>
          <p:cNvSpPr txBox="1"/>
          <p:nvPr/>
        </p:nvSpPr>
        <p:spPr>
          <a:xfrm>
            <a:off x="772885" y="1883249"/>
            <a:ext cx="8098971"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4.0.2</a:t>
            </a:r>
          </a:p>
          <a:p>
            <a:endParaRPr lang="es-ES" dirty="0">
              <a:latin typeface="Rubik" panose="02000604000000020004" pitchFamily="2" charset="-79"/>
              <a:cs typeface="Rubik" panose="02000604000000020004" pitchFamily="2" charset="-79"/>
            </a:endParaRPr>
          </a:p>
          <a:p>
            <a:pPr marL="285750" indent="-285750">
              <a:buFont typeface="Arial" panose="020B0604020202020204" pitchFamily="34" charset="0"/>
              <a:buChar char="•"/>
            </a:pPr>
            <a:r>
              <a:rPr lang="es-ES" dirty="0">
                <a:latin typeface="Rubik" panose="02000604000000020004" pitchFamily="2" charset="-79"/>
                <a:cs typeface="Rubik" panose="02000604000000020004" pitchFamily="2" charset="-79"/>
              </a:rPr>
              <a:t>Arreglados fallos menores en el Galaxy Nexus de Verizon, el lanzamiento en EE. UU. fue retrasado hasta diciembre de 2011.</a:t>
            </a:r>
          </a:p>
          <a:p>
            <a:endParaRPr lang="es-ES" dirty="0">
              <a:latin typeface="Rubik" panose="02000604000000020004" pitchFamily="2" charset="-79"/>
              <a:cs typeface="Rubik" panose="02000604000000020004" pitchFamily="2" charset="-79"/>
            </a:endParaRPr>
          </a:p>
          <a:p>
            <a:r>
              <a:rPr lang="es-ES" dirty="0">
                <a:latin typeface="Rubik" panose="02000604000000020004" pitchFamily="2" charset="-79"/>
                <a:cs typeface="Rubik" panose="02000604000000020004" pitchFamily="2" charset="-79"/>
              </a:rPr>
              <a:t>(para los clientes canadienses, según se informa 4.0.2 creó un bug en el Galaxy Nexus que </a:t>
            </a:r>
            <a:r>
              <a:rPr lang="es-ES" i="1" dirty="0" err="1">
                <a:latin typeface="Rubik" panose="02000604000000020004" pitchFamily="2" charset="-79"/>
                <a:cs typeface="Rubik" panose="02000604000000020004" pitchFamily="2" charset="-79"/>
              </a:rPr>
              <a:t>crasheaba</a:t>
            </a:r>
            <a:r>
              <a:rPr lang="es-ES" dirty="0">
                <a:latin typeface="Rubik" panose="02000604000000020004" pitchFamily="2" charset="-79"/>
                <a:cs typeface="Rubik" panose="02000604000000020004" pitchFamily="2" charset="-79"/>
              </a:rPr>
              <a:t> la aplicación </a:t>
            </a:r>
            <a:r>
              <a:rPr lang="es-ES" dirty="0" err="1">
                <a:latin typeface="Rubik" panose="02000604000000020004" pitchFamily="2" charset="-79"/>
                <a:cs typeface="Rubik" panose="02000604000000020004" pitchFamily="2" charset="-79"/>
              </a:rPr>
              <a:t>market</a:t>
            </a:r>
            <a:r>
              <a:rPr lang="es-ES" dirty="0">
                <a:latin typeface="Rubik" panose="02000604000000020004" pitchFamily="2" charset="-79"/>
                <a:cs typeface="Rubik" panose="02000604000000020004" pitchFamily="2" charset="-79"/>
              </a:rPr>
              <a:t> cuando los usuarios se disponían a ver detalles de cualquier aplicación Android y también inadvertidamente reducía capacidades del NFC del teléfono Nexus).​ </a:t>
            </a:r>
          </a:p>
        </p:txBody>
      </p:sp>
    </p:spTree>
    <p:extLst>
      <p:ext uri="{BB962C8B-B14F-4D97-AF65-F5344CB8AC3E}">
        <p14:creationId xmlns:p14="http://schemas.microsoft.com/office/powerpoint/2010/main" val="189131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07856B9-36C6-7D14-1A38-A4A5AD827BD3}"/>
              </a:ext>
            </a:extLst>
          </p:cNvPr>
          <p:cNvSpPr txBox="1">
            <a:spLocks/>
          </p:cNvSpPr>
          <p:nvPr/>
        </p:nvSpPr>
        <p:spPr>
          <a:xfrm>
            <a:off x="0" y="0"/>
            <a:ext cx="8016240" cy="13555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3200" b="0" i="0" u="none" strike="noStrike" cap="none" spc="0" baseline="0">
                <a:solidFill>
                  <a:srgbClr val="0066A1"/>
                </a:solidFill>
                <a:uFillTx/>
                <a:latin typeface="+mn-lt"/>
                <a:ea typeface="+mn-ea"/>
                <a:cs typeface="+mn-cs"/>
                <a:sym typeface="Rubik Bold"/>
              </a:defRPr>
            </a:lvl1pPr>
            <a:lvl2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2pPr>
            <a:lvl3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3pPr>
            <a:lvl4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4pPr>
            <a:lvl5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5pPr>
            <a:lvl6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6pPr>
            <a:lvl7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7pPr>
            <a:lvl8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8pPr>
            <a:lvl9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9pPr>
          </a:lstStyle>
          <a:p>
            <a:r>
              <a:rPr lang="es-ES" kern="0" dirty="0"/>
              <a:t>Android ice </a:t>
            </a:r>
            <a:r>
              <a:rPr lang="es-ES" kern="0" dirty="0" err="1"/>
              <a:t>cream</a:t>
            </a:r>
            <a:r>
              <a:rPr lang="es-ES" kern="0" dirty="0"/>
              <a:t> sándwich </a:t>
            </a:r>
            <a:r>
              <a:rPr lang="es-ES" sz="2400" dirty="0"/>
              <a:t>(4.0-4.0.5)</a:t>
            </a:r>
            <a:br>
              <a:rPr lang="es-ES" sz="2400" kern="0" dirty="0"/>
            </a:br>
            <a:r>
              <a:rPr lang="es-ES" sz="2000" b="1" kern="0" dirty="0"/>
              <a:t>octubre 2011</a:t>
            </a:r>
          </a:p>
        </p:txBody>
      </p:sp>
      <p:pic>
        <p:nvPicPr>
          <p:cNvPr id="6" name="Picture 5">
            <a:extLst>
              <a:ext uri="{FF2B5EF4-FFF2-40B4-BE49-F238E27FC236}">
                <a16:creationId xmlns:a16="http://schemas.microsoft.com/office/drawing/2014/main" id="{C0038819-A921-2F6C-EACF-8680335D1235}"/>
              </a:ext>
            </a:extLst>
          </p:cNvPr>
          <p:cNvPicPr>
            <a:picLocks noChangeAspect="1"/>
          </p:cNvPicPr>
          <p:nvPr/>
        </p:nvPicPr>
        <p:blipFill>
          <a:blip r:embed="rId3"/>
          <a:stretch>
            <a:fillRect/>
          </a:stretch>
        </p:blipFill>
        <p:spPr>
          <a:xfrm>
            <a:off x="4916292" y="855772"/>
            <a:ext cx="2874897" cy="1548021"/>
          </a:xfrm>
          <a:prstGeom prst="rect">
            <a:avLst/>
          </a:prstGeom>
        </p:spPr>
      </p:pic>
      <p:sp>
        <p:nvSpPr>
          <p:cNvPr id="3" name="TextBox 2">
            <a:extLst>
              <a:ext uri="{FF2B5EF4-FFF2-40B4-BE49-F238E27FC236}">
                <a16:creationId xmlns:a16="http://schemas.microsoft.com/office/drawing/2014/main" id="{68AF42E9-C8E8-3B1A-37F5-67DC4CCC61FE}"/>
              </a:ext>
            </a:extLst>
          </p:cNvPr>
          <p:cNvSpPr txBox="1"/>
          <p:nvPr/>
        </p:nvSpPr>
        <p:spPr>
          <a:xfrm>
            <a:off x="772885" y="1883249"/>
            <a:ext cx="8098971"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4.0.3</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Numerosas optimizaciones y corrección de errores.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gráficos, bases de datos, corrección ortográfica y funcionalidades Bluetooth.</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API para los desarrolladores, incluyendo una API de actividad social en el proveedor de contactos.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calendario.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Nuevas aplicaciones de la cámara en mejora de la estabilidad en los videos y resolución QVGA.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accesibilidad tales como la mejora de acceso al contenido para lectores de pantalla.</a:t>
            </a:r>
          </a:p>
          <a:p>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62429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07856B9-36C6-7D14-1A38-A4A5AD827BD3}"/>
              </a:ext>
            </a:extLst>
          </p:cNvPr>
          <p:cNvSpPr txBox="1">
            <a:spLocks/>
          </p:cNvSpPr>
          <p:nvPr/>
        </p:nvSpPr>
        <p:spPr>
          <a:xfrm>
            <a:off x="0" y="0"/>
            <a:ext cx="8016240" cy="13555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0"/>
              </a:spcBef>
              <a:spcAft>
                <a:spcPts val="0"/>
              </a:spcAft>
              <a:buClrTx/>
              <a:buSzTx/>
              <a:buFontTx/>
              <a:buNone/>
              <a:tabLst/>
              <a:defRPr sz="3200" b="0" i="0" u="none" strike="noStrike" cap="none" spc="0" baseline="0">
                <a:solidFill>
                  <a:srgbClr val="0066A1"/>
                </a:solidFill>
                <a:uFillTx/>
                <a:latin typeface="+mn-lt"/>
                <a:ea typeface="+mn-ea"/>
                <a:cs typeface="+mn-cs"/>
                <a:sym typeface="Rubik Bold"/>
              </a:defRPr>
            </a:lvl1pPr>
            <a:lvl2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2pPr>
            <a:lvl3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3pPr>
            <a:lvl4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4pPr>
            <a:lvl5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5pPr>
            <a:lvl6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6pPr>
            <a:lvl7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7pPr>
            <a:lvl8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8pPr>
            <a:lvl9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9pPr>
          </a:lstStyle>
          <a:p>
            <a:r>
              <a:rPr lang="es-ES" kern="0" dirty="0"/>
              <a:t>Android ice </a:t>
            </a:r>
            <a:r>
              <a:rPr lang="es-ES" kern="0" dirty="0" err="1"/>
              <a:t>cream</a:t>
            </a:r>
            <a:r>
              <a:rPr lang="es-ES" kern="0" dirty="0"/>
              <a:t> sándwich </a:t>
            </a:r>
            <a:r>
              <a:rPr lang="es-ES" sz="2400" dirty="0"/>
              <a:t>(4.0-4.0.5)</a:t>
            </a:r>
            <a:br>
              <a:rPr lang="es-ES" sz="2400" kern="0" dirty="0"/>
            </a:br>
            <a:r>
              <a:rPr lang="es-ES" sz="2000" b="1" kern="0" dirty="0"/>
              <a:t>octubre 2011</a:t>
            </a:r>
          </a:p>
        </p:txBody>
      </p:sp>
      <p:pic>
        <p:nvPicPr>
          <p:cNvPr id="6" name="Picture 5">
            <a:extLst>
              <a:ext uri="{FF2B5EF4-FFF2-40B4-BE49-F238E27FC236}">
                <a16:creationId xmlns:a16="http://schemas.microsoft.com/office/drawing/2014/main" id="{C0038819-A921-2F6C-EACF-8680335D1235}"/>
              </a:ext>
            </a:extLst>
          </p:cNvPr>
          <p:cNvPicPr>
            <a:picLocks noChangeAspect="1"/>
          </p:cNvPicPr>
          <p:nvPr/>
        </p:nvPicPr>
        <p:blipFill>
          <a:blip r:embed="rId3"/>
          <a:stretch>
            <a:fillRect/>
          </a:stretch>
        </p:blipFill>
        <p:spPr>
          <a:xfrm>
            <a:off x="4916292" y="855772"/>
            <a:ext cx="2874897" cy="1548021"/>
          </a:xfrm>
          <a:prstGeom prst="rect">
            <a:avLst/>
          </a:prstGeom>
        </p:spPr>
      </p:pic>
      <p:sp>
        <p:nvSpPr>
          <p:cNvPr id="3" name="TextBox 2">
            <a:extLst>
              <a:ext uri="{FF2B5EF4-FFF2-40B4-BE49-F238E27FC236}">
                <a16:creationId xmlns:a16="http://schemas.microsoft.com/office/drawing/2014/main" id="{68AF42E9-C8E8-3B1A-37F5-67DC4CCC61FE}"/>
              </a:ext>
            </a:extLst>
          </p:cNvPr>
          <p:cNvSpPr txBox="1"/>
          <p:nvPr/>
        </p:nvSpPr>
        <p:spPr>
          <a:xfrm>
            <a:off x="772885" y="1883249"/>
            <a:ext cx="8098971"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4.0.4</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estabilidad.</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 rendimiento de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Rotación de la pantalla más fluida.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reconocimiento de los números en el teléfono.</a:t>
            </a:r>
          </a:p>
          <a:p>
            <a:endParaRPr lang="es-ES" dirty="0">
              <a:latin typeface="Rubik" panose="02000604000000020004" pitchFamily="2" charset="-79"/>
              <a:cs typeface="Rubik" panose="02000604000000020004" pitchFamily="2" charset="-79"/>
            </a:endParaRPr>
          </a:p>
          <a:p>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72988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1766585"/>
            <a:ext cx="8057652"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4.1</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Interfaz de usuario más fluida.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accesibilidad</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de texto </a:t>
            </a:r>
            <a:r>
              <a:rPr lang="es-ES" dirty="0" err="1">
                <a:latin typeface="Rubik" panose="02000604000000020004" pitchFamily="2" charset="-79"/>
                <a:cs typeface="Rubik" panose="02000604000000020004" pitchFamily="2" charset="-79"/>
              </a:rPr>
              <a:t>bi-direccional</a:t>
            </a:r>
            <a:r>
              <a:rPr lang="es-ES" dirty="0">
                <a:latin typeface="Rubik" panose="02000604000000020004" pitchFamily="2" charset="-79"/>
                <a:cs typeface="Rubik" panose="02000604000000020004" pitchFamily="2" charset="-79"/>
              </a:rPr>
              <a:t> y otros lenguajes</a:t>
            </a:r>
          </a:p>
          <a:p>
            <a:pPr>
              <a:buFont typeface="Arial" panose="020B0604020202020204" pitchFamily="34" charset="0"/>
              <a:buChar char="•"/>
            </a:pPr>
            <a:r>
              <a:rPr lang="es-ES" dirty="0">
                <a:latin typeface="Rubik" panose="02000604000000020004" pitchFamily="2" charset="-79"/>
                <a:cs typeface="Rubik" panose="02000604000000020004" pitchFamily="2" charset="-79"/>
              </a:rPr>
              <a:t>Notificaciones expandibles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Desactivar las notificaciones de forma específica para una aplicación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Accesos directos y widgets pueden ser reorganizadas o redimensionadas </a:t>
            </a:r>
          </a:p>
          <a:p>
            <a:pPr>
              <a:buFont typeface="Arial" panose="020B0604020202020204" pitchFamily="34" charset="0"/>
              <a:buChar char="•"/>
            </a:pPr>
            <a:r>
              <a:rPr lang="es-ES" dirty="0">
                <a:latin typeface="Rubik" panose="02000604000000020004" pitchFamily="2" charset="-79"/>
                <a:cs typeface="Rubik" panose="02000604000000020004" pitchFamily="2" charset="-79"/>
              </a:rPr>
              <a:t>Transferencia de datos Bluetooth para Android Beam</a:t>
            </a:r>
          </a:p>
          <a:p>
            <a:pPr>
              <a:buFont typeface="Arial" panose="020B0604020202020204" pitchFamily="34" charset="0"/>
              <a:buChar char="•"/>
            </a:pPr>
            <a:r>
              <a:rPr lang="es-ES" dirty="0">
                <a:latin typeface="Rubik" panose="02000604000000020004" pitchFamily="2" charset="-79"/>
                <a:cs typeface="Rubik" panose="02000604000000020004" pitchFamily="2" charset="-79"/>
              </a:rPr>
              <a:t>Dictado de voz offline</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búsqueda por voz</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aplicación de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Google </a:t>
            </a:r>
            <a:r>
              <a:rPr lang="es-ES" dirty="0" err="1">
                <a:latin typeface="Rubik" panose="02000604000000020004" pitchFamily="2" charset="-79"/>
                <a:cs typeface="Rubik" panose="02000604000000020004" pitchFamily="2" charset="-79"/>
              </a:rPr>
              <a:t>Wallet</a:t>
            </a:r>
            <a:r>
              <a:rPr lang="es-ES" dirty="0">
                <a:latin typeface="Rubik" panose="02000604000000020004" pitchFamily="2" charset="-79"/>
                <a:cs typeface="Rubik" panose="02000604000000020004" pitchFamily="2" charset="-79"/>
              </a:rPr>
              <a:t> (para la Nexus 7)</a:t>
            </a:r>
          </a:p>
          <a:p>
            <a:pPr>
              <a:buFont typeface="Arial" panose="020B0604020202020204" pitchFamily="34" charset="0"/>
              <a:buChar char="•"/>
            </a:pPr>
            <a:r>
              <a:rPr lang="es-ES" dirty="0">
                <a:latin typeface="Rubik" panose="02000604000000020004" pitchFamily="2" charset="-79"/>
                <a:cs typeface="Rubik" panose="02000604000000020004" pitchFamily="2" charset="-79"/>
              </a:rPr>
              <a:t>Fotos de contactos en alta resolución ​</a:t>
            </a:r>
          </a:p>
          <a:p>
            <a:pPr>
              <a:buFont typeface="Arial" panose="020B0604020202020204" pitchFamily="34" charset="0"/>
              <a:buChar char="•"/>
            </a:pPr>
            <a:r>
              <a:rPr lang="es-ES" dirty="0">
                <a:latin typeface="Rubik" panose="02000604000000020004" pitchFamily="2" charset="-79"/>
                <a:cs typeface="Rubik" panose="02000604000000020004" pitchFamily="2" charset="-79"/>
              </a:rPr>
              <a:t>Aplicación de búsqueda Google </a:t>
            </a:r>
            <a:r>
              <a:rPr lang="es-ES" dirty="0" err="1">
                <a:latin typeface="Rubik" panose="02000604000000020004" pitchFamily="2" charset="-79"/>
                <a:cs typeface="Rubik" panose="02000604000000020004" pitchFamily="2" charset="-79"/>
              </a:rPr>
              <a:t>Now</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Audio multicanal, encadenamiento de audio (reproducción sin pausas)</a:t>
            </a:r>
          </a:p>
          <a:p>
            <a:pPr>
              <a:buFont typeface="Arial" panose="020B0604020202020204" pitchFamily="34" charset="0"/>
              <a:buChar char="•"/>
            </a:pPr>
            <a:r>
              <a:rPr lang="es-ES" dirty="0">
                <a:latin typeface="Rubik" panose="02000604000000020004" pitchFamily="2" charset="-79"/>
                <a:cs typeface="Rubik" panose="02000604000000020004" pitchFamily="2" charset="-79"/>
              </a:rPr>
              <a:t>El navegador de serie de Android es remplazado por la versión móvil de Google Chrome en dispositivos con Android 4.1 preinstalado</a:t>
            </a:r>
          </a:p>
        </p:txBody>
      </p:sp>
    </p:spTree>
    <p:extLst>
      <p:ext uri="{BB962C8B-B14F-4D97-AF65-F5344CB8AC3E}">
        <p14:creationId xmlns:p14="http://schemas.microsoft.com/office/powerpoint/2010/main" val="285827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2147589"/>
            <a:ext cx="805765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4.1.1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Arreglado un fallo en el Nexus 7 con respecto a la incapacidad de cambiar de orientación de la pantalla en cualquier aplicación</a:t>
            </a:r>
          </a:p>
        </p:txBody>
      </p:sp>
    </p:spTree>
    <p:extLst>
      <p:ext uri="{BB962C8B-B14F-4D97-AF65-F5344CB8AC3E}">
        <p14:creationId xmlns:p14="http://schemas.microsoft.com/office/powerpoint/2010/main" val="205275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2147589"/>
            <a:ext cx="8057652"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4.1.2</a:t>
            </a:r>
          </a:p>
          <a:p>
            <a:endParaRPr lang="es-ES" dirty="0">
              <a:latin typeface="Rubik" panose="02000604000000020004" pitchFamily="2" charset="-79"/>
              <a:cs typeface="Rubik" panose="02000604000000020004" pitchFamily="2" charset="-79"/>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Soporte</a:t>
            </a:r>
            <a:r>
              <a:rPr kumimoji="0" lang="en-US" altLang="en-US" sz="1800" b="0" i="0" u="none" strike="noStrike" cap="none" normalizeH="0" baseline="0" dirty="0">
                <a:ln>
                  <a:noFill/>
                </a:ln>
                <a:solidFill>
                  <a:schemeClr val="tx1"/>
                </a:solidFill>
                <a:effectLst/>
                <a:latin typeface="Arial" panose="020B0604020202020204" pitchFamily="34" charset="0"/>
              </a:rPr>
              <a:t> de </a:t>
            </a:r>
            <a:r>
              <a:rPr kumimoji="0" lang="en-US" altLang="en-US" sz="1800" b="0" i="0" u="none" strike="noStrike" cap="none" normalizeH="0" baseline="0" dirty="0" err="1">
                <a:ln>
                  <a:noFill/>
                </a:ln>
                <a:solidFill>
                  <a:schemeClr val="tx1"/>
                </a:solidFill>
                <a:effectLst/>
                <a:latin typeface="Arial" panose="020B0604020202020204" pitchFamily="34" charset="0"/>
              </a:rPr>
              <a:t>rotación</a:t>
            </a:r>
            <a:r>
              <a:rPr kumimoji="0" lang="en-US" altLang="en-US" sz="1800" b="0" i="0" u="none" strike="noStrike" cap="none" normalizeH="0" baseline="0" dirty="0">
                <a:ln>
                  <a:noFill/>
                </a:ln>
                <a:solidFill>
                  <a:schemeClr val="tx1"/>
                </a:solidFill>
                <a:effectLst/>
                <a:latin typeface="Arial" panose="020B0604020202020204" pitchFamily="34" charset="0"/>
              </a:rPr>
              <a:t> de la </a:t>
            </a:r>
            <a:r>
              <a:rPr kumimoji="0" lang="en-US" altLang="en-US" sz="1800" b="0" i="0" u="none" strike="noStrike" cap="none" normalizeH="0" baseline="0" dirty="0" err="1">
                <a:ln>
                  <a:noFill/>
                </a:ln>
                <a:solidFill>
                  <a:schemeClr val="tx1"/>
                </a:solidFill>
                <a:effectLst/>
                <a:latin typeface="Arial" panose="020B0604020202020204" pitchFamily="34" charset="0"/>
              </a:rPr>
              <a:t>pantalla</a:t>
            </a:r>
            <a:r>
              <a:rPr kumimoji="0" lang="en-US" altLang="en-US" sz="1800" b="0" i="0" u="none" strike="noStrike" cap="none" normalizeH="0" baseline="0" dirty="0">
                <a:ln>
                  <a:noFill/>
                </a:ln>
                <a:solidFill>
                  <a:schemeClr val="tx1"/>
                </a:solidFill>
                <a:effectLst/>
                <a:latin typeface="Arial" panose="020B0604020202020204" pitchFamily="34" charset="0"/>
              </a:rPr>
              <a:t> principal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Arreglo</a:t>
            </a:r>
            <a:r>
              <a:rPr kumimoji="0" lang="en-US" altLang="en-US" sz="1800" b="0" i="0" u="none" strike="noStrike" cap="none" normalizeH="0" baseline="0" dirty="0">
                <a:ln>
                  <a:noFill/>
                </a:ln>
                <a:solidFill>
                  <a:schemeClr val="tx1"/>
                </a:solidFill>
                <a:effectLst/>
                <a:latin typeface="Arial" panose="020B0604020202020204" pitchFamily="34" charset="0"/>
              </a:rPr>
              <a:t> de </a:t>
            </a:r>
            <a:r>
              <a:rPr kumimoji="0" lang="en-US" altLang="en-US" sz="1800" b="0" i="0" u="none" strike="noStrike" cap="none" normalizeH="0" baseline="0" dirty="0" err="1">
                <a:ln>
                  <a:noFill/>
                </a:ln>
                <a:solidFill>
                  <a:schemeClr val="tx1"/>
                </a:solidFill>
                <a:effectLst/>
                <a:latin typeface="Arial" panose="020B0604020202020204" pitchFamily="34" charset="0"/>
              </a:rPr>
              <a:t>fallos</a:t>
            </a:r>
            <a:r>
              <a:rPr kumimoji="0" lang="en-US" altLang="en-US" sz="1800" b="0" i="0" u="none" strike="noStrike" cap="none" normalizeH="0" baseline="0" dirty="0">
                <a:ln>
                  <a:noFill/>
                </a:ln>
                <a:solidFill>
                  <a:schemeClr val="tx1"/>
                </a:solidFill>
                <a:effectLst/>
                <a:latin typeface="Arial" panose="020B0604020202020204" pitchFamily="34" charset="0"/>
              </a:rPr>
              <a:t> y </a:t>
            </a:r>
            <a:r>
              <a:rPr kumimoji="0" lang="en-US" altLang="en-US" sz="1800" b="0" i="0" u="none" strike="noStrike" cap="none" normalizeH="0" baseline="0" dirty="0" err="1">
                <a:ln>
                  <a:noFill/>
                </a:ln>
                <a:solidFill>
                  <a:schemeClr val="tx1"/>
                </a:solidFill>
                <a:effectLst/>
                <a:latin typeface="Arial" panose="020B0604020202020204" pitchFamily="34" charset="0"/>
              </a:rPr>
              <a:t>mejoras</a:t>
            </a:r>
            <a:r>
              <a:rPr kumimoji="0" lang="en-US" altLang="en-US" sz="1800" b="0" i="0" u="none" strike="noStrike" cap="none" normalizeH="0" baseline="0" dirty="0">
                <a:ln>
                  <a:noFill/>
                </a:ln>
                <a:solidFill>
                  <a:schemeClr val="tx1"/>
                </a:solidFill>
                <a:effectLst/>
                <a:latin typeface="Arial" panose="020B0604020202020204" pitchFamily="34" charset="0"/>
              </a:rPr>
              <a:t> en </a:t>
            </a:r>
            <a:r>
              <a:rPr kumimoji="0" lang="en-US" altLang="en-US" sz="1800" b="0" i="0" u="none" strike="noStrike" cap="none" normalizeH="0" baseline="0" dirty="0" err="1">
                <a:ln>
                  <a:noFill/>
                </a:ln>
                <a:solidFill>
                  <a:schemeClr val="tx1"/>
                </a:solidFill>
                <a:effectLst/>
                <a:latin typeface="Arial" panose="020B0604020202020204" pitchFamily="34" charset="0"/>
              </a:rPr>
              <a:t>rendimiento</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Notificaciones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expansión</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contracción</a:t>
            </a:r>
            <a:r>
              <a:rPr kumimoji="0" lang="en-US" altLang="en-US" sz="1800" b="0" i="0" u="none" strike="noStrike" cap="none" normalizeH="0" baseline="0" dirty="0">
                <a:ln>
                  <a:noFill/>
                </a:ln>
                <a:solidFill>
                  <a:schemeClr val="tx1"/>
                </a:solidFill>
                <a:effectLst/>
                <a:latin typeface="Arial" panose="020B0604020202020204" pitchFamily="34" charset="0"/>
              </a:rPr>
              <a:t> con un </a:t>
            </a:r>
            <a:r>
              <a:rPr kumimoji="0" lang="en-US" altLang="en-US" sz="1800" b="0" i="0" u="none" strike="noStrike" cap="none" normalizeH="0" baseline="0" dirty="0" err="1">
                <a:ln>
                  <a:noFill/>
                </a:ln>
                <a:solidFill>
                  <a:schemeClr val="tx1"/>
                </a:solidFill>
                <a:effectLst/>
                <a:latin typeface="Arial" panose="020B0604020202020204" pitchFamily="34" charset="0"/>
              </a:rPr>
              <a:t>dedo</a:t>
            </a:r>
            <a:r>
              <a:rPr kumimoji="0" lang="en-US" altLang="en-US" sz="1800" b="0" i="0" u="none" strike="noStrike" cap="none" normalizeH="0" baseline="0" dirty="0">
                <a:ln>
                  <a:noFill/>
                </a:ln>
                <a:solidFill>
                  <a:schemeClr val="tx1"/>
                </a:solidFill>
                <a:effectLst/>
                <a:latin typeface="Arial" panose="020B0604020202020204" pitchFamily="34" charset="0"/>
              </a:rPr>
              <a:t> </a:t>
            </a:r>
          </a:p>
          <a:p>
            <a:endParaRPr lang="es-ES" dirty="0">
              <a:latin typeface="Rubik" panose="02000604000000020004" pitchFamily="2" charset="-79"/>
              <a:cs typeface="Rubik" panose="02000604000000020004" pitchFamily="2" charset="-79"/>
            </a:endParaRPr>
          </a:p>
          <a:p>
            <a:endParaRPr lang="es-ES" dirty="0">
              <a:latin typeface="Rubik" panose="02000604000000020004" pitchFamily="2" charset="-79"/>
              <a:cs typeface="Rubik" panose="02000604000000020004" pitchFamily="2" charset="-79"/>
            </a:endParaRPr>
          </a:p>
          <a:p>
            <a:endParaRPr lang="es-ES" dirty="0">
              <a:latin typeface="Rubik" panose="02000604000000020004" pitchFamily="2" charset="-79"/>
              <a:cs typeface="Rubik" panose="02000604000000020004" pitchFamily="2" charset="-79"/>
            </a:endParaRPr>
          </a:p>
          <a:p>
            <a:endParaRPr lang="es-ES" dirty="0">
              <a:latin typeface="Rubik" panose="02000604000000020004" pitchFamily="2" charset="-79"/>
              <a:cs typeface="Rubik" panose="02000604000000020004" pitchFamily="2" charset="-79"/>
            </a:endParaRPr>
          </a:p>
          <a:p>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8702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person, electronics&#10;&#10;Description automatically generated">
            <a:extLst>
              <a:ext uri="{FF2B5EF4-FFF2-40B4-BE49-F238E27FC236}">
                <a16:creationId xmlns:a16="http://schemas.microsoft.com/office/drawing/2014/main" id="{FEEF0CA6-0140-BD41-3002-04F13AB10374}"/>
              </a:ext>
            </a:extLst>
          </p:cNvPr>
          <p:cNvPicPr>
            <a:picLocks noChangeAspect="1"/>
          </p:cNvPicPr>
          <p:nvPr/>
        </p:nvPicPr>
        <p:blipFill>
          <a:blip r:embed="rId3"/>
          <a:stretch>
            <a:fillRect/>
          </a:stretch>
        </p:blipFill>
        <p:spPr>
          <a:xfrm>
            <a:off x="1247093" y="1451201"/>
            <a:ext cx="6832861" cy="3850142"/>
          </a:xfrm>
          <a:prstGeom prst="rect">
            <a:avLst/>
          </a:prstGeom>
        </p:spPr>
      </p:pic>
      <p:sp>
        <p:nvSpPr>
          <p:cNvPr id="4" name="TextBox 3">
            <a:extLst>
              <a:ext uri="{FF2B5EF4-FFF2-40B4-BE49-F238E27FC236}">
                <a16:creationId xmlns:a16="http://schemas.microsoft.com/office/drawing/2014/main" id="{3AD35D3F-B75E-8663-0621-BD284BFCBFC4}"/>
              </a:ext>
            </a:extLst>
          </p:cNvPr>
          <p:cNvSpPr txBox="1"/>
          <p:nvPr/>
        </p:nvSpPr>
        <p:spPr>
          <a:xfrm>
            <a:off x="3571363" y="5452736"/>
            <a:ext cx="192825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Martin Cooper</a:t>
            </a:r>
          </a:p>
        </p:txBody>
      </p:sp>
    </p:spTree>
    <p:extLst>
      <p:ext uri="{BB962C8B-B14F-4D97-AF65-F5344CB8AC3E}">
        <p14:creationId xmlns:p14="http://schemas.microsoft.com/office/powerpoint/2010/main" val="2236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1951642"/>
            <a:ext cx="8057652"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4.2</a:t>
            </a:r>
          </a:p>
          <a:p>
            <a:pPr>
              <a:buFont typeface="Arial" panose="020B0604020202020204" pitchFamily="34" charset="0"/>
              <a:buChar char="•"/>
            </a:pPr>
            <a:r>
              <a:rPr lang="es-ES" dirty="0">
                <a:latin typeface="Rubik" panose="02000604000000020004" pitchFamily="2" charset="-79"/>
                <a:cs typeface="Rubik" panose="02000604000000020004" pitchFamily="2" charset="-79"/>
              </a:rPr>
              <a:t>Fotos panorámicas con "</a:t>
            </a:r>
            <a:r>
              <a:rPr lang="es-ES" dirty="0" err="1">
                <a:latin typeface="Rubik" panose="02000604000000020004" pitchFamily="2" charset="-79"/>
                <a:cs typeface="Rubik" panose="02000604000000020004" pitchFamily="2" charset="-79"/>
              </a:rPr>
              <a:t>Photo</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Sphere</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Teclado con escritura gestual</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la pantalla de bloqueo: soporte para widgets y la posibilidad de deslizar con el dedo e ir directamente a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Controles en las notificaciones ("Quick </a:t>
            </a:r>
            <a:r>
              <a:rPr lang="es-ES" dirty="0" err="1">
                <a:latin typeface="Rubik" panose="02000604000000020004" pitchFamily="2" charset="-79"/>
                <a:cs typeface="Rubik" panose="02000604000000020004" pitchFamily="2" charset="-79"/>
              </a:rPr>
              <a:t>Settings</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Múltiples cuentas de usuario (solo en tabletas)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a:t>
            </a:r>
            <a:r>
              <a:rPr lang="es-ES" dirty="0" err="1">
                <a:latin typeface="Rubik" panose="02000604000000020004" pitchFamily="2" charset="-79"/>
                <a:cs typeface="Rubik" panose="02000604000000020004" pitchFamily="2" charset="-79"/>
              </a:rPr>
              <a:t>accesabilidad</a:t>
            </a:r>
            <a:r>
              <a:rPr lang="es-ES" dirty="0">
                <a:latin typeface="Rubik" panose="02000604000000020004" pitchFamily="2" charset="-79"/>
                <a:cs typeface="Rubik" panose="02000604000000020004" pitchFamily="2" charset="-79"/>
              </a:rPr>
              <a:t>: triple-</a:t>
            </a:r>
            <a:r>
              <a:rPr lang="es-ES" dirty="0" err="1">
                <a:latin typeface="Rubik" panose="02000604000000020004" pitchFamily="2" charset="-79"/>
                <a:cs typeface="Rubik" panose="02000604000000020004" pitchFamily="2" charset="-79"/>
              </a:rPr>
              <a:t>tap</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to</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magnify</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the</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entire</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screen</a:t>
            </a:r>
            <a:r>
              <a:rPr lang="es-ES" dirty="0">
                <a:latin typeface="Rubik" panose="02000604000000020004" pitchFamily="2" charset="-79"/>
                <a:cs typeface="Rubik" panose="02000604000000020004" pitchFamily="2" charset="-79"/>
              </a:rPr>
              <a:t>, pan and zoom </a:t>
            </a:r>
            <a:r>
              <a:rPr lang="es-ES" dirty="0" err="1">
                <a:latin typeface="Rubik" panose="02000604000000020004" pitchFamily="2" charset="-79"/>
                <a:cs typeface="Rubik" panose="02000604000000020004" pitchFamily="2" charset="-79"/>
              </a:rPr>
              <a:t>with</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two</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fingers</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Speech</a:t>
            </a:r>
            <a:r>
              <a:rPr lang="es-ES" dirty="0">
                <a:latin typeface="Rubik" panose="02000604000000020004" pitchFamily="2" charset="-79"/>
                <a:cs typeface="Rubik" panose="02000604000000020004" pitchFamily="2" charset="-79"/>
              </a:rPr>
              <a:t> output and </a:t>
            </a:r>
            <a:r>
              <a:rPr lang="es-ES" dirty="0" err="1">
                <a:latin typeface="Rubik" panose="02000604000000020004" pitchFamily="2" charset="-79"/>
                <a:cs typeface="Rubik" panose="02000604000000020004" pitchFamily="2" charset="-79"/>
              </a:rPr>
              <a:t>Gesture</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Mode</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navigation</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for</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blind</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users</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Nueva aplicación del reloj con función de reloj mundial, cronómetro y temporizador.</a:t>
            </a:r>
          </a:p>
          <a:p>
            <a:pPr>
              <a:buFont typeface="Arial" panose="020B0604020202020204" pitchFamily="34" charset="0"/>
              <a:buChar char="•"/>
            </a:pPr>
            <a:r>
              <a:rPr lang="es-ES" dirty="0">
                <a:latin typeface="Rubik" panose="02000604000000020004" pitchFamily="2" charset="-79"/>
                <a:cs typeface="Rubik" panose="02000604000000020004" pitchFamily="2" charset="-79"/>
              </a:rPr>
              <a:t>Todos los dispositivos ahora usan el mismo diseño de interfaz</a:t>
            </a:r>
          </a:p>
          <a:p>
            <a:pPr>
              <a:buFont typeface="Arial" panose="020B0604020202020204" pitchFamily="34" charset="0"/>
              <a:buChar char="•"/>
            </a:pPr>
            <a:r>
              <a:rPr lang="es-ES" dirty="0">
                <a:latin typeface="Rubik" panose="02000604000000020004" pitchFamily="2" charset="-79"/>
                <a:cs typeface="Rubik" panose="02000604000000020004" pitchFamily="2" charset="-79"/>
              </a:rPr>
              <a:t>VPN Siempre-activa </a:t>
            </a:r>
          </a:p>
        </p:txBody>
      </p:sp>
    </p:spTree>
    <p:extLst>
      <p:ext uri="{BB962C8B-B14F-4D97-AF65-F5344CB8AC3E}">
        <p14:creationId xmlns:p14="http://schemas.microsoft.com/office/powerpoint/2010/main" val="425797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1951642"/>
            <a:ext cx="8057652"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4.2.1</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Arreglado un fallo que en la aplicación "People", diciembre no era mostrado cuando se agregaba a un contacto</a:t>
            </a:r>
          </a:p>
          <a:p>
            <a:pPr>
              <a:buFont typeface="Arial" panose="020B0604020202020204" pitchFamily="34" charset="0"/>
              <a:buChar char="•"/>
            </a:pPr>
            <a:r>
              <a:rPr lang="es-ES" dirty="0">
                <a:latin typeface="Rubik" panose="02000604000000020004" pitchFamily="2" charset="-79"/>
                <a:cs typeface="Rubik" panose="02000604000000020004" pitchFamily="2" charset="-79"/>
              </a:rPr>
              <a:t>Agregado Bluetooth para gamepads y joysticks como dispositivos HID soportados</a:t>
            </a:r>
          </a:p>
          <a:p>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19020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1951642"/>
            <a:ext cx="8057652"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4.2.2</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Arreglados fallos del </a:t>
            </a:r>
            <a:r>
              <a:rPr lang="es-ES" dirty="0" err="1">
                <a:latin typeface="Rubik" panose="02000604000000020004" pitchFamily="2" charset="-79"/>
                <a:cs typeface="Rubik" panose="02000604000000020004" pitchFamily="2" charset="-79"/>
              </a:rPr>
              <a:t>streaming</a:t>
            </a:r>
            <a:r>
              <a:rPr lang="es-ES" dirty="0">
                <a:latin typeface="Rubik" panose="02000604000000020004" pitchFamily="2" charset="-79"/>
                <a:cs typeface="Rubik" panose="02000604000000020004" pitchFamily="2" charset="-79"/>
              </a:rPr>
              <a:t> de audio por Bluetooth.</a:t>
            </a:r>
          </a:p>
          <a:p>
            <a:pPr>
              <a:buFont typeface="Arial" panose="020B0604020202020204" pitchFamily="34" charset="0"/>
              <a:buChar char="•"/>
            </a:pPr>
            <a:r>
              <a:rPr lang="es-ES" dirty="0">
                <a:latin typeface="Rubik" panose="02000604000000020004" pitchFamily="2" charset="-79"/>
                <a:cs typeface="Rubik" panose="02000604000000020004" pitchFamily="2" charset="-79"/>
              </a:rPr>
              <a:t>El presionado-largo sobre los iconos de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y Bluetooth en Quick </a:t>
            </a:r>
            <a:r>
              <a:rPr lang="es-ES" dirty="0" err="1">
                <a:latin typeface="Rubik" panose="02000604000000020004" pitchFamily="2" charset="-79"/>
                <a:cs typeface="Rubik" panose="02000604000000020004" pitchFamily="2" charset="-79"/>
              </a:rPr>
              <a:t>Settings</a:t>
            </a:r>
            <a:r>
              <a:rPr lang="es-ES" dirty="0">
                <a:latin typeface="Rubik" panose="02000604000000020004" pitchFamily="2" charset="-79"/>
                <a:cs typeface="Rubik" panose="02000604000000020004" pitchFamily="2" charset="-79"/>
              </a:rPr>
              <a:t> ahora cambia el estado activado / desactivado (</a:t>
            </a:r>
            <a:r>
              <a:rPr lang="es-ES" dirty="0" err="1">
                <a:latin typeface="Rubik" panose="02000604000000020004" pitchFamily="2" charset="-79"/>
                <a:cs typeface="Rubik" panose="02000604000000020004" pitchFamily="2" charset="-79"/>
              </a:rPr>
              <a:t>on</a:t>
            </a:r>
            <a:r>
              <a:rPr lang="es-ES" dirty="0">
                <a:latin typeface="Rubik" panose="02000604000000020004" pitchFamily="2" charset="-79"/>
                <a:cs typeface="Rubik" panose="02000604000000020004" pitchFamily="2" charset="-79"/>
              </a:rPr>
              <a:t>/off)</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Nuevas notificaciones de descarga, que ahora muestran el porcentaje y el tiempo estimado que queda para las descargas activas de aplicaciones.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Nuevos sonidos para la carga en forma inalámbrica y batería baja.</a:t>
            </a:r>
          </a:p>
          <a:p>
            <a:pPr>
              <a:buFont typeface="Arial" panose="020B0604020202020204" pitchFamily="34" charset="0"/>
              <a:buChar char="•"/>
            </a:pPr>
            <a:r>
              <a:rPr lang="es-ES" dirty="0">
                <a:latin typeface="Rubik" panose="02000604000000020004" pitchFamily="2" charset="-79"/>
                <a:cs typeface="Rubik" panose="02000604000000020004" pitchFamily="2" charset="-79"/>
              </a:rPr>
              <a:t>Eliminada la opción de mostrar todas las llamadas en la lista de llamadas de la aplicación teléfono.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animación de la aplicación galería la cual permite carga más rápida.</a:t>
            </a:r>
          </a:p>
          <a:p>
            <a:pPr>
              <a:buFont typeface="Arial" panose="020B0604020202020204" pitchFamily="34" charset="0"/>
              <a:buChar char="•"/>
            </a:pPr>
            <a:r>
              <a:rPr lang="es-ES" dirty="0">
                <a:latin typeface="Rubik" panose="02000604000000020004" pitchFamily="2" charset="-79"/>
                <a:cs typeface="Rubik" panose="02000604000000020004" pitchFamily="2" charset="-79"/>
              </a:rPr>
              <a:t>Lista blanca de depuración USB.</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rendimiento y arreglo de fallos menores.</a:t>
            </a:r>
          </a:p>
          <a:p>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127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989320" cy="1355566"/>
          </a:xfrm>
        </p:spPr>
        <p:txBody>
          <a:bodyPr>
            <a:normAutofit/>
          </a:bodyPr>
          <a:lstStyle/>
          <a:p>
            <a:r>
              <a:rPr lang="es-ES" dirty="0"/>
              <a:t>Android </a:t>
            </a:r>
            <a:r>
              <a:rPr lang="es-ES" dirty="0" err="1"/>
              <a:t>jelly</a:t>
            </a:r>
            <a:r>
              <a:rPr lang="es-ES" dirty="0"/>
              <a:t> </a:t>
            </a:r>
            <a:r>
              <a:rPr lang="es-ES" dirty="0" err="1"/>
              <a:t>bean</a:t>
            </a:r>
            <a:r>
              <a:rPr lang="es-ES" dirty="0"/>
              <a:t> (4.1-4.3.1)</a:t>
            </a:r>
            <a:br>
              <a:rPr lang="es-ES" dirty="0"/>
            </a:br>
            <a:r>
              <a:rPr lang="es-ES" sz="2000" b="1" dirty="0"/>
              <a:t>junio 2011</a:t>
            </a:r>
          </a:p>
        </p:txBody>
      </p:sp>
      <p:grpSp>
        <p:nvGrpSpPr>
          <p:cNvPr id="10" name="Group 9">
            <a:extLst>
              <a:ext uri="{FF2B5EF4-FFF2-40B4-BE49-F238E27FC236}">
                <a16:creationId xmlns:a16="http://schemas.microsoft.com/office/drawing/2014/main" id="{EC316F19-F915-9094-08AE-59EBDE60CE1A}"/>
              </a:ext>
            </a:extLst>
          </p:cNvPr>
          <p:cNvGrpSpPr/>
          <p:nvPr/>
        </p:nvGrpSpPr>
        <p:grpSpPr>
          <a:xfrm>
            <a:off x="4784943" y="677783"/>
            <a:ext cx="3457184" cy="2127498"/>
            <a:chOff x="4784943" y="677783"/>
            <a:chExt cx="3457184" cy="2127498"/>
          </a:xfrm>
        </p:grpSpPr>
        <p:pic>
          <p:nvPicPr>
            <p:cNvPr id="8" name="Picture 7" descr="A picture containing icon&#10;&#10;Description automatically generated">
              <a:extLst>
                <a:ext uri="{FF2B5EF4-FFF2-40B4-BE49-F238E27FC236}">
                  <a16:creationId xmlns:a16="http://schemas.microsoft.com/office/drawing/2014/main" id="{C0A86EA9-A38F-0B16-6F44-9ACB201EECD5}"/>
                </a:ext>
              </a:extLst>
            </p:cNvPr>
            <p:cNvPicPr>
              <a:picLocks noChangeAspect="1"/>
            </p:cNvPicPr>
            <p:nvPr/>
          </p:nvPicPr>
          <p:blipFill>
            <a:blip r:embed="rId3"/>
            <a:stretch>
              <a:fillRect/>
            </a:stretch>
          </p:blipFill>
          <p:spPr>
            <a:xfrm>
              <a:off x="4784943" y="677783"/>
              <a:ext cx="3457184" cy="2127498"/>
            </a:xfrm>
            <a:prstGeom prst="rect">
              <a:avLst/>
            </a:prstGeom>
          </p:spPr>
        </p:pic>
        <p:sp>
          <p:nvSpPr>
            <p:cNvPr id="9" name="Rectangle 8">
              <a:extLst>
                <a:ext uri="{FF2B5EF4-FFF2-40B4-BE49-F238E27FC236}">
                  <a16:creationId xmlns:a16="http://schemas.microsoft.com/office/drawing/2014/main" id="{4F2DA051-A48C-E91F-A211-7CA25B6A6B4E}"/>
                </a:ext>
              </a:extLst>
            </p:cNvPr>
            <p:cNvSpPr/>
            <p:nvPr/>
          </p:nvSpPr>
          <p:spPr>
            <a:xfrm>
              <a:off x="5098093" y="2354893"/>
              <a:ext cx="2880986" cy="4503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3E248B1D-D90D-AE38-70AB-515A77285320}"/>
              </a:ext>
            </a:extLst>
          </p:cNvPr>
          <p:cNvSpPr txBox="1"/>
          <p:nvPr/>
        </p:nvSpPr>
        <p:spPr>
          <a:xfrm>
            <a:off x="705348" y="1355566"/>
            <a:ext cx="8057652"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4.3 – 4.3.1</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Bluetooth de baja energía</a:t>
            </a:r>
          </a:p>
          <a:p>
            <a:pPr>
              <a:buFont typeface="Arial" panose="020B0604020202020204" pitchFamily="34" charset="0"/>
              <a:buChar char="•"/>
            </a:pPr>
            <a:r>
              <a:rPr lang="es-ES" dirty="0">
                <a:latin typeface="Rubik" panose="02000604000000020004" pitchFamily="2" charset="-79"/>
                <a:cs typeface="Rubik" panose="02000604000000020004" pitchFamily="2" charset="-79"/>
              </a:rPr>
              <a:t>OpenGL ES 3.0</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 en la escritura</a:t>
            </a:r>
          </a:p>
          <a:p>
            <a:pPr>
              <a:buFont typeface="Arial" panose="020B0604020202020204" pitchFamily="34" charset="0"/>
              <a:buChar char="•"/>
            </a:pPr>
            <a:r>
              <a:rPr lang="es-ES" dirty="0">
                <a:latin typeface="Rubik" panose="02000604000000020004" pitchFamily="2" charset="-79"/>
                <a:cs typeface="Rubik" panose="02000604000000020004" pitchFamily="2" charset="-79"/>
              </a:rPr>
              <a:t>Cambio de usuarios más rápida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Hebreo y Árabe</a:t>
            </a:r>
          </a:p>
          <a:p>
            <a:pPr>
              <a:buFont typeface="Arial" panose="020B0604020202020204" pitchFamily="34" charset="0"/>
              <a:buChar char="•"/>
            </a:pPr>
            <a:r>
              <a:rPr lang="es-ES" dirty="0">
                <a:latin typeface="Rubik" panose="02000604000000020004" pitchFamily="2" charset="-79"/>
                <a:cs typeface="Rubik" panose="02000604000000020004" pitchFamily="2" charset="-79"/>
              </a:rPr>
              <a:t>Localización de </a:t>
            </a:r>
            <a:r>
              <a:rPr lang="es-ES" dirty="0" err="1">
                <a:latin typeface="Rubik" panose="02000604000000020004" pitchFamily="2" charset="-79"/>
                <a:cs typeface="Rubik" panose="02000604000000020004" pitchFamily="2" charset="-79"/>
              </a:rPr>
              <a:t>WiFi</a:t>
            </a:r>
            <a:r>
              <a:rPr lang="es-ES" dirty="0">
                <a:latin typeface="Rubik" panose="02000604000000020004" pitchFamily="2" charset="-79"/>
                <a:cs typeface="Rubik" panose="02000604000000020004" pitchFamily="2" charset="-79"/>
              </a:rPr>
              <a:t> en segundo plano</a:t>
            </a:r>
          </a:p>
          <a:p>
            <a:pPr>
              <a:buFont typeface="Arial" panose="020B0604020202020204" pitchFamily="34" charset="0"/>
              <a:buChar char="•"/>
            </a:pPr>
            <a:r>
              <a:rPr lang="es-ES" dirty="0" err="1">
                <a:latin typeface="Rubik" panose="02000604000000020004" pitchFamily="2" charset="-79"/>
                <a:cs typeface="Rubik" panose="02000604000000020004" pitchFamily="2" charset="-79"/>
              </a:rPr>
              <a:t>Auto-completar</a:t>
            </a:r>
            <a:r>
              <a:rPr lang="es-ES" dirty="0">
                <a:latin typeface="Rubik" panose="02000604000000020004" pitchFamily="2" charset="-79"/>
                <a:cs typeface="Rubik" panose="02000604000000020004" pitchFamily="2" charset="-79"/>
              </a:rPr>
              <a:t> en el marcado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Añadido el soporte para más de 5 idiomas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seguridad​</a:t>
            </a:r>
          </a:p>
          <a:p>
            <a:pPr>
              <a:buFont typeface="Arial" panose="020B0604020202020204" pitchFamily="34" charset="0"/>
              <a:buChar char="•"/>
            </a:pPr>
            <a:r>
              <a:rPr lang="es-ES" dirty="0">
                <a:latin typeface="Rubik" panose="02000604000000020004" pitchFamily="2" charset="-79"/>
                <a:cs typeface="Rubik" panose="02000604000000020004" pitchFamily="2" charset="-79"/>
              </a:rPr>
              <a:t>No es necesario pulsar el icono del micrófono para realizar una búsqueda de voz. Solo hay que decir "OK Google" y dictar la orden.</a:t>
            </a:r>
          </a:p>
          <a:p>
            <a:pPr>
              <a:buFont typeface="Arial" panose="020B0604020202020204" pitchFamily="34" charset="0"/>
              <a:buChar char="•"/>
            </a:pPr>
            <a:r>
              <a:rPr lang="es-ES" dirty="0">
                <a:latin typeface="Rubik" panose="02000604000000020004" pitchFamily="2" charset="-79"/>
                <a:cs typeface="Rubik" panose="02000604000000020004" pitchFamily="2" charset="-79"/>
              </a:rPr>
              <a:t>Permite enviar a la impresora fotos, documentos y páginas web desde el teléfono inteligente o tableta de manera inalámbrica.</a:t>
            </a:r>
          </a:p>
          <a:p>
            <a:pPr>
              <a:buFont typeface="Arial" panose="020B0604020202020204" pitchFamily="34" charset="0"/>
              <a:buChar char="•"/>
            </a:pPr>
            <a:r>
              <a:rPr lang="es-ES" dirty="0">
                <a:latin typeface="Rubik" panose="02000604000000020004" pitchFamily="2" charset="-79"/>
                <a:cs typeface="Rubik" panose="02000604000000020004" pitchFamily="2" charset="-79"/>
              </a:rPr>
              <a:t>La nueva aplicación de teléfono prioriza automáticamente los contactos basada en las personas con las que habla la mayoría de las veces.</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ha </a:t>
            </a:r>
            <a:r>
              <a:rPr lang="es-ES" dirty="0" err="1">
                <a:latin typeface="Rubik" panose="02000604000000020004" pitchFamily="2" charset="-79"/>
                <a:cs typeface="Rubik" panose="02000604000000020004" pitchFamily="2" charset="-79"/>
              </a:rPr>
              <a:t>re-diseñado</a:t>
            </a:r>
            <a:r>
              <a:rPr lang="es-ES" dirty="0">
                <a:latin typeface="Rubik" panose="02000604000000020004" pitchFamily="2" charset="-79"/>
                <a:cs typeface="Rubik" panose="02000604000000020004" pitchFamily="2" charset="-79"/>
              </a:rPr>
              <a:t> la aplicación Descargas</a:t>
            </a:r>
          </a:p>
          <a:p>
            <a:pPr>
              <a:buFont typeface="Arial" panose="020B0604020202020204" pitchFamily="34" charset="0"/>
              <a:buChar char="•"/>
            </a:pPr>
            <a:r>
              <a:rPr lang="es-ES" dirty="0">
                <a:latin typeface="Rubik" panose="02000604000000020004" pitchFamily="2" charset="-79"/>
                <a:cs typeface="Rubik" panose="02000604000000020004" pitchFamily="2" charset="-79"/>
              </a:rPr>
              <a:t>Añade soporte completo para Chromecast.</a:t>
            </a:r>
          </a:p>
        </p:txBody>
      </p:sp>
    </p:spTree>
    <p:extLst>
      <p:ext uri="{BB962C8B-B14F-4D97-AF65-F5344CB8AC3E}">
        <p14:creationId xmlns:p14="http://schemas.microsoft.com/office/powerpoint/2010/main" val="284163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824C-7DA6-AA85-BB7C-7A94FF37AF56}"/>
              </a:ext>
            </a:extLst>
          </p:cNvPr>
          <p:cNvPicPr>
            <a:picLocks noChangeAspect="1"/>
          </p:cNvPicPr>
          <p:nvPr/>
        </p:nvPicPr>
        <p:blipFill>
          <a:blip r:embed="rId3"/>
          <a:stretch>
            <a:fillRect/>
          </a:stretch>
        </p:blipFill>
        <p:spPr>
          <a:xfrm>
            <a:off x="4535488" y="337855"/>
            <a:ext cx="3810000" cy="2540000"/>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608320" cy="1355566"/>
          </a:xfrm>
        </p:spPr>
        <p:txBody>
          <a:bodyPr>
            <a:normAutofit/>
          </a:bodyPr>
          <a:lstStyle/>
          <a:p>
            <a:r>
              <a:rPr lang="es-ES" dirty="0"/>
              <a:t>Android </a:t>
            </a:r>
            <a:r>
              <a:rPr lang="es-ES" dirty="0" err="1"/>
              <a:t>kitkat</a:t>
            </a:r>
            <a:r>
              <a:rPr lang="es-ES" dirty="0"/>
              <a:t> (4.4-4.4.4) </a:t>
            </a:r>
            <a:br>
              <a:rPr lang="es-ES" sz="2400" dirty="0"/>
            </a:br>
            <a:r>
              <a:rPr lang="es-ES" sz="2000" b="1" dirty="0"/>
              <a:t>octubre 2013</a:t>
            </a:r>
          </a:p>
        </p:txBody>
      </p:sp>
      <p:sp>
        <p:nvSpPr>
          <p:cNvPr id="3" name="TextBox 2">
            <a:extLst>
              <a:ext uri="{FF2B5EF4-FFF2-40B4-BE49-F238E27FC236}">
                <a16:creationId xmlns:a16="http://schemas.microsoft.com/office/drawing/2014/main" id="{79C553FA-15C6-F356-0B7D-A65CE1B088FA}"/>
              </a:ext>
            </a:extLst>
          </p:cNvPr>
          <p:cNvSpPr txBox="1"/>
          <p:nvPr/>
        </p:nvSpPr>
        <p:spPr>
          <a:xfrm>
            <a:off x="720384" y="2163026"/>
            <a:ext cx="770323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4.4</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Las horas del reloj ya no se muestran con números en negrita, tanto minutos como horas son finos.</a:t>
            </a:r>
          </a:p>
          <a:p>
            <a:pPr>
              <a:buFont typeface="Arial" panose="020B0604020202020204" pitchFamily="34" charset="0"/>
              <a:buChar char="•"/>
            </a:pPr>
            <a:r>
              <a:rPr lang="es-ES" dirty="0">
                <a:latin typeface="Rubik" panose="02000604000000020004" pitchFamily="2" charset="-79"/>
                <a:cs typeface="Rubik" panose="02000604000000020004" pitchFamily="2" charset="-79"/>
              </a:rPr>
              <a:t>Transparencias en la barra de estado y barra de Navegación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Introducción del Modo Inmersivo en el que tanto la barra de estado como la Barra de navegación se oculta en determinadas aplicaciones para una visualización a pantalla completa</a:t>
            </a:r>
          </a:p>
          <a:p>
            <a:pPr>
              <a:buFont typeface="Arial" panose="020B0604020202020204" pitchFamily="34" charset="0"/>
              <a:buChar char="•"/>
            </a:pPr>
            <a:r>
              <a:rPr lang="es-ES" dirty="0">
                <a:latin typeface="Rubik" panose="02000604000000020004" pitchFamily="2" charset="-79"/>
                <a:cs typeface="Rubik" panose="02000604000000020004" pitchFamily="2" charset="-79"/>
              </a:rPr>
              <a:t>Posibilidad de impresión mediante </a:t>
            </a:r>
            <a:r>
              <a:rPr lang="es-ES" dirty="0" err="1">
                <a:latin typeface="Rubik" panose="02000604000000020004" pitchFamily="2" charset="-79"/>
                <a:cs typeface="Rubik" panose="02000604000000020004" pitchFamily="2" charset="-79"/>
              </a:rPr>
              <a:t>WiFi</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Nuevo marco de transiciones y efectos visuales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Desactivado el acceso a las estadísticas de batería a aplicaciones de terceros</a:t>
            </a:r>
          </a:p>
          <a:p>
            <a:pPr>
              <a:buFont typeface="Arial" panose="020B0604020202020204" pitchFamily="34" charset="0"/>
              <a:buChar char="•"/>
            </a:pPr>
            <a:r>
              <a:rPr lang="es-ES" dirty="0">
                <a:latin typeface="Rubik" panose="02000604000000020004" pitchFamily="2" charset="-79"/>
                <a:cs typeface="Rubik" panose="02000604000000020004" pitchFamily="2" charset="-79"/>
              </a:rPr>
              <a:t>Los monitores de actividad de red y señal desplazados al menú de ajustes rápidos</a:t>
            </a:r>
          </a:p>
        </p:txBody>
      </p:sp>
    </p:spTree>
    <p:extLst>
      <p:ext uri="{BB962C8B-B14F-4D97-AF65-F5344CB8AC3E}">
        <p14:creationId xmlns:p14="http://schemas.microsoft.com/office/powerpoint/2010/main" val="198832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824C-7DA6-AA85-BB7C-7A94FF37AF56}"/>
              </a:ext>
            </a:extLst>
          </p:cNvPr>
          <p:cNvPicPr>
            <a:picLocks noChangeAspect="1"/>
          </p:cNvPicPr>
          <p:nvPr/>
        </p:nvPicPr>
        <p:blipFill>
          <a:blip r:embed="rId3"/>
          <a:stretch>
            <a:fillRect/>
          </a:stretch>
        </p:blipFill>
        <p:spPr>
          <a:xfrm>
            <a:off x="4535488" y="337855"/>
            <a:ext cx="3810000" cy="2540000"/>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608320" cy="1355566"/>
          </a:xfrm>
        </p:spPr>
        <p:txBody>
          <a:bodyPr>
            <a:normAutofit/>
          </a:bodyPr>
          <a:lstStyle/>
          <a:p>
            <a:r>
              <a:rPr lang="es-ES" dirty="0"/>
              <a:t>Android </a:t>
            </a:r>
            <a:r>
              <a:rPr lang="es-ES" dirty="0" err="1"/>
              <a:t>kitkat</a:t>
            </a:r>
            <a:r>
              <a:rPr lang="es-ES" dirty="0"/>
              <a:t> (4.4-4.4.4) </a:t>
            </a:r>
            <a:br>
              <a:rPr lang="es-ES" sz="2400" dirty="0"/>
            </a:br>
            <a:r>
              <a:rPr lang="es-ES" sz="2000" b="1" dirty="0"/>
              <a:t>octubre 2013</a:t>
            </a:r>
          </a:p>
        </p:txBody>
      </p:sp>
      <p:sp>
        <p:nvSpPr>
          <p:cNvPr id="3" name="TextBox 2">
            <a:extLst>
              <a:ext uri="{FF2B5EF4-FFF2-40B4-BE49-F238E27FC236}">
                <a16:creationId xmlns:a16="http://schemas.microsoft.com/office/drawing/2014/main" id="{79C553FA-15C6-F356-0B7D-A65CE1B088FA}"/>
              </a:ext>
            </a:extLst>
          </p:cNvPr>
          <p:cNvSpPr txBox="1"/>
          <p:nvPr/>
        </p:nvSpPr>
        <p:spPr>
          <a:xfrm>
            <a:off x="798512" y="2299023"/>
            <a:ext cx="7703231"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4.4.1</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corrige un error que había con el widget reproductor que aparecía en la pantalla de bloqueo.</a:t>
            </a:r>
          </a:p>
          <a:p>
            <a:pPr>
              <a:buFont typeface="Arial" panose="020B0604020202020204" pitchFamily="34" charset="0"/>
              <a:buChar char="•"/>
            </a:pPr>
            <a:r>
              <a:rPr lang="es-ES" dirty="0">
                <a:latin typeface="Rubik" panose="02000604000000020004" pitchFamily="2" charset="-79"/>
                <a:cs typeface="Rubik" panose="02000604000000020004" pitchFamily="2" charset="-79"/>
              </a:rPr>
              <a:t>En Android 4.3 se añadía soporte a Bluetooth Smart (Low Energy) pero solo permitía sincronizar hasta 4 dispositivos. A partir de Android 4.4.1 el límite se aumenta hasta 7 dispositivos. También se mejora el control de volumen único para dispositivos con Bluetooth.</a:t>
            </a:r>
          </a:p>
          <a:p>
            <a:pPr>
              <a:buFont typeface="Arial" panose="020B0604020202020204" pitchFamily="34" charset="0"/>
              <a:buChar char="•"/>
            </a:pPr>
            <a:r>
              <a:rPr lang="es-ES" dirty="0">
                <a:latin typeface="Rubik" panose="02000604000000020004" pitchFamily="2" charset="-79"/>
                <a:cs typeface="Rubik" panose="02000604000000020004" pitchFamily="2" charset="-79"/>
              </a:rPr>
              <a:t>El widget de acceso rápido a Ajustes que hasta ahora permitía cambiar entre activar y desactivar la localización, ahora se puede configurar también para cambiar los modos de ahorro de energía.</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puede ocultar este teclado simplemente pulsando en una parte vacía de la pantalla. Una pequeña muestra de cómo van puliendo la interfaz.</a:t>
            </a:r>
          </a:p>
          <a:p>
            <a:pPr>
              <a:buFont typeface="Arial" panose="020B0604020202020204" pitchFamily="34" charset="0"/>
              <a:buChar char="•"/>
            </a:pPr>
            <a:r>
              <a:rPr lang="es-ES" dirty="0">
                <a:latin typeface="Rubik" panose="02000604000000020004" pitchFamily="2" charset="-79"/>
                <a:cs typeface="Rubik" panose="02000604000000020004" pitchFamily="2" charset="-79"/>
              </a:rPr>
              <a:t>En Android 4.4 KitKat existía un bug que hacía que algunas apps que incluyen sonido sonasen más alto que otras por el altavoz.</a:t>
            </a:r>
          </a:p>
        </p:txBody>
      </p:sp>
    </p:spTree>
    <p:extLst>
      <p:ext uri="{BB962C8B-B14F-4D97-AF65-F5344CB8AC3E}">
        <p14:creationId xmlns:p14="http://schemas.microsoft.com/office/powerpoint/2010/main" val="4514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824C-7DA6-AA85-BB7C-7A94FF37AF56}"/>
              </a:ext>
            </a:extLst>
          </p:cNvPr>
          <p:cNvPicPr>
            <a:picLocks noChangeAspect="1"/>
          </p:cNvPicPr>
          <p:nvPr/>
        </p:nvPicPr>
        <p:blipFill>
          <a:blip r:embed="rId3"/>
          <a:stretch>
            <a:fillRect/>
          </a:stretch>
        </p:blipFill>
        <p:spPr>
          <a:xfrm>
            <a:off x="4535488" y="337855"/>
            <a:ext cx="3810000" cy="2540000"/>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608320" cy="1355566"/>
          </a:xfrm>
        </p:spPr>
        <p:txBody>
          <a:bodyPr>
            <a:normAutofit/>
          </a:bodyPr>
          <a:lstStyle/>
          <a:p>
            <a:r>
              <a:rPr lang="es-ES" dirty="0"/>
              <a:t>Android </a:t>
            </a:r>
            <a:r>
              <a:rPr lang="es-ES" dirty="0" err="1"/>
              <a:t>kitkat</a:t>
            </a:r>
            <a:r>
              <a:rPr lang="es-ES" dirty="0"/>
              <a:t> (4.4-4.4.4) </a:t>
            </a:r>
            <a:br>
              <a:rPr lang="es-ES" sz="2400" dirty="0"/>
            </a:br>
            <a:r>
              <a:rPr lang="es-ES" sz="2000" b="1" dirty="0"/>
              <a:t>octubre 2013</a:t>
            </a:r>
          </a:p>
        </p:txBody>
      </p:sp>
      <p:sp>
        <p:nvSpPr>
          <p:cNvPr id="3" name="TextBox 2">
            <a:extLst>
              <a:ext uri="{FF2B5EF4-FFF2-40B4-BE49-F238E27FC236}">
                <a16:creationId xmlns:a16="http://schemas.microsoft.com/office/drawing/2014/main" id="{79C553FA-15C6-F356-0B7D-A65CE1B088FA}"/>
              </a:ext>
            </a:extLst>
          </p:cNvPr>
          <p:cNvSpPr txBox="1"/>
          <p:nvPr/>
        </p:nvSpPr>
        <p:spPr>
          <a:xfrm>
            <a:off x="798512" y="2299023"/>
            <a:ext cx="7703231"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4.4.2</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Otras de las novedades de 4.4.2 es que App </a:t>
            </a:r>
            <a:r>
              <a:rPr lang="es-ES" dirty="0" err="1">
                <a:latin typeface="Rubik" panose="02000604000000020004" pitchFamily="2" charset="-79"/>
                <a:cs typeface="Rubik" panose="02000604000000020004" pitchFamily="2" charset="-79"/>
              </a:rPr>
              <a:t>Ops</a:t>
            </a:r>
            <a:r>
              <a:rPr lang="es-ES" dirty="0">
                <a:latin typeface="Rubik" panose="02000604000000020004" pitchFamily="2" charset="-79"/>
                <a:cs typeface="Rubik" panose="02000604000000020004" pitchFamily="2" charset="-79"/>
              </a:rPr>
              <a:t>, la pantalla desde la que gestionar los permisos y notificaciones de las aplicaciones que hemos instalado, ha desaparecido. Esto molestará a algunos usuarios, pero Según palabras de </a:t>
            </a:r>
            <a:r>
              <a:rPr lang="es-ES" dirty="0" err="1">
                <a:latin typeface="Rubik" panose="02000604000000020004" pitchFamily="2" charset="-79"/>
                <a:cs typeface="Rubik" panose="02000604000000020004" pitchFamily="2" charset="-79"/>
              </a:rPr>
              <a:t>Dianne</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Hackborn</a:t>
            </a:r>
            <a:r>
              <a:rPr lang="es-ES" dirty="0">
                <a:latin typeface="Rubik" panose="02000604000000020004" pitchFamily="2" charset="-79"/>
                <a:cs typeface="Rubik" panose="02000604000000020004" pitchFamily="2" charset="-79"/>
              </a:rPr>
              <a:t>, Un Empleado del Equipo Android en Google, esta función estaba pensada únicamente para fines de desarrollo y nunca para ser accesible por el usuario final.</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ha arreglado un problema de batería que provoca el desgaste de está muy rápidamente, este arreglo solo fue en los celulares de Motorola ya que fueron los únicos que presentaron este problema.</a:t>
            </a:r>
          </a:p>
        </p:txBody>
      </p:sp>
    </p:spTree>
    <p:extLst>
      <p:ext uri="{BB962C8B-B14F-4D97-AF65-F5344CB8AC3E}">
        <p14:creationId xmlns:p14="http://schemas.microsoft.com/office/powerpoint/2010/main" val="344041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824C-7DA6-AA85-BB7C-7A94FF37AF56}"/>
              </a:ext>
            </a:extLst>
          </p:cNvPr>
          <p:cNvPicPr>
            <a:picLocks noChangeAspect="1"/>
          </p:cNvPicPr>
          <p:nvPr/>
        </p:nvPicPr>
        <p:blipFill>
          <a:blip r:embed="rId3"/>
          <a:stretch>
            <a:fillRect/>
          </a:stretch>
        </p:blipFill>
        <p:spPr>
          <a:xfrm>
            <a:off x="4535488" y="337855"/>
            <a:ext cx="3810000" cy="2540000"/>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608320" cy="1355566"/>
          </a:xfrm>
        </p:spPr>
        <p:txBody>
          <a:bodyPr>
            <a:normAutofit/>
          </a:bodyPr>
          <a:lstStyle/>
          <a:p>
            <a:r>
              <a:rPr lang="es-ES" dirty="0"/>
              <a:t>Android </a:t>
            </a:r>
            <a:r>
              <a:rPr lang="es-ES" dirty="0" err="1"/>
              <a:t>kitkat</a:t>
            </a:r>
            <a:r>
              <a:rPr lang="es-ES" dirty="0"/>
              <a:t> (4.4-4.4.4) </a:t>
            </a:r>
            <a:br>
              <a:rPr lang="es-ES" sz="2400" dirty="0"/>
            </a:br>
            <a:r>
              <a:rPr lang="es-ES" sz="2000" b="1" dirty="0"/>
              <a:t>octubre 2013</a:t>
            </a:r>
          </a:p>
        </p:txBody>
      </p:sp>
      <p:sp>
        <p:nvSpPr>
          <p:cNvPr id="3" name="TextBox 2">
            <a:extLst>
              <a:ext uri="{FF2B5EF4-FFF2-40B4-BE49-F238E27FC236}">
                <a16:creationId xmlns:a16="http://schemas.microsoft.com/office/drawing/2014/main" id="{79C553FA-15C6-F356-0B7D-A65CE1B088FA}"/>
              </a:ext>
            </a:extLst>
          </p:cNvPr>
          <p:cNvSpPr txBox="1"/>
          <p:nvPr/>
        </p:nvSpPr>
        <p:spPr>
          <a:xfrm>
            <a:off x="798512" y="2299023"/>
            <a:ext cx="7703231"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4.4.3</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Esta actualización no tiene grandes cambios para el usuario, se enfoca principalmente en la corrección del sistema operativo (bugs). Sin embargo, sí hay algunos cambios pequeños que sí se puede notar y que podrían mejorar la experiencia que tiene el dispositivo.</a:t>
            </a:r>
          </a:p>
        </p:txBody>
      </p:sp>
    </p:spTree>
    <p:extLst>
      <p:ext uri="{BB962C8B-B14F-4D97-AF65-F5344CB8AC3E}">
        <p14:creationId xmlns:p14="http://schemas.microsoft.com/office/powerpoint/2010/main" val="6379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0824C-7DA6-AA85-BB7C-7A94FF37AF56}"/>
              </a:ext>
            </a:extLst>
          </p:cNvPr>
          <p:cNvPicPr>
            <a:picLocks noChangeAspect="1"/>
          </p:cNvPicPr>
          <p:nvPr/>
        </p:nvPicPr>
        <p:blipFill>
          <a:blip r:embed="rId3"/>
          <a:stretch>
            <a:fillRect/>
          </a:stretch>
        </p:blipFill>
        <p:spPr>
          <a:xfrm>
            <a:off x="4535488" y="337855"/>
            <a:ext cx="3810000" cy="2540000"/>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608320" cy="1355566"/>
          </a:xfrm>
        </p:spPr>
        <p:txBody>
          <a:bodyPr>
            <a:normAutofit/>
          </a:bodyPr>
          <a:lstStyle/>
          <a:p>
            <a:r>
              <a:rPr lang="es-ES" dirty="0"/>
              <a:t>Android </a:t>
            </a:r>
            <a:r>
              <a:rPr lang="es-ES" dirty="0" err="1"/>
              <a:t>kitkat</a:t>
            </a:r>
            <a:r>
              <a:rPr lang="es-ES" dirty="0"/>
              <a:t> (4.4-4.4.4) </a:t>
            </a:r>
            <a:br>
              <a:rPr lang="es-ES" sz="2400" dirty="0"/>
            </a:br>
            <a:r>
              <a:rPr lang="es-ES" sz="2000" b="1" dirty="0"/>
              <a:t>octubre 2013</a:t>
            </a:r>
          </a:p>
        </p:txBody>
      </p:sp>
      <p:sp>
        <p:nvSpPr>
          <p:cNvPr id="3" name="TextBox 2">
            <a:extLst>
              <a:ext uri="{FF2B5EF4-FFF2-40B4-BE49-F238E27FC236}">
                <a16:creationId xmlns:a16="http://schemas.microsoft.com/office/drawing/2014/main" id="{79C553FA-15C6-F356-0B7D-A65CE1B088FA}"/>
              </a:ext>
            </a:extLst>
          </p:cNvPr>
          <p:cNvSpPr txBox="1"/>
          <p:nvPr/>
        </p:nvSpPr>
        <p:spPr>
          <a:xfrm>
            <a:off x="798512" y="2299023"/>
            <a:ext cx="7703231"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4.4.4</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CVE-2014-0224 arreglado, eliminando una vulnerabilidad </a:t>
            </a:r>
            <a:r>
              <a:rPr lang="es-ES" dirty="0" err="1">
                <a:latin typeface="Rubik" panose="02000604000000020004" pitchFamily="2" charset="-79"/>
                <a:cs typeface="Rubik" panose="02000604000000020004" pitchFamily="2" charset="-79"/>
              </a:rPr>
              <a:t>man</a:t>
            </a:r>
            <a:r>
              <a:rPr lang="es-ES" dirty="0">
                <a:latin typeface="Rubik" panose="02000604000000020004" pitchFamily="2" charset="-79"/>
                <a:cs typeface="Rubik" panose="02000604000000020004" pitchFamily="2" charset="-79"/>
              </a:rPr>
              <a:t>-</a:t>
            </a:r>
            <a:r>
              <a:rPr lang="es-ES" dirty="0" err="1">
                <a:latin typeface="Rubik" panose="02000604000000020004" pitchFamily="2" charset="-79"/>
                <a:cs typeface="Rubik" panose="02000604000000020004" pitchFamily="2" charset="-79"/>
              </a:rPr>
              <a:t>in-the-middle</a:t>
            </a:r>
            <a:r>
              <a:rPr lang="es-ES" dirty="0">
                <a:latin typeface="Rubik" panose="02000604000000020004" pitchFamily="2" charset="-79"/>
                <a:cs typeface="Rubik" panose="02000604000000020004" pitchFamily="2" charset="-79"/>
              </a:rPr>
              <a:t> en OpenSSL.</a:t>
            </a:r>
          </a:p>
        </p:txBody>
      </p:sp>
    </p:spTree>
    <p:extLst>
      <p:ext uri="{BB962C8B-B14F-4D97-AF65-F5344CB8AC3E}">
        <p14:creationId xmlns:p14="http://schemas.microsoft.com/office/powerpoint/2010/main" val="15858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F098EE52-6C3E-83F9-3179-08AFF8B9A4A0}"/>
              </a:ext>
            </a:extLst>
          </p:cNvPr>
          <p:cNvPicPr>
            <a:picLocks noChangeAspect="1"/>
          </p:cNvPicPr>
          <p:nvPr/>
        </p:nvPicPr>
        <p:blipFill>
          <a:blip r:embed="rId3"/>
          <a:stretch>
            <a:fillRect/>
          </a:stretch>
        </p:blipFill>
        <p:spPr>
          <a:xfrm>
            <a:off x="4912030" y="677783"/>
            <a:ext cx="3162987" cy="1355566"/>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715000" cy="1355566"/>
          </a:xfrm>
        </p:spPr>
        <p:txBody>
          <a:bodyPr>
            <a:normAutofit/>
          </a:bodyPr>
          <a:lstStyle/>
          <a:p>
            <a:r>
              <a:rPr lang="es-ES" dirty="0"/>
              <a:t>Android </a:t>
            </a:r>
            <a:r>
              <a:rPr lang="es-ES" dirty="0" err="1"/>
              <a:t>lollipop</a:t>
            </a:r>
            <a:r>
              <a:rPr lang="es-ES" dirty="0"/>
              <a:t> (5.0-5.1.1)</a:t>
            </a:r>
            <a:br>
              <a:rPr lang="es-ES" dirty="0"/>
            </a:br>
            <a:r>
              <a:rPr lang="es-ES" sz="2000" b="1" dirty="0"/>
              <a:t>noviembre 2014 </a:t>
            </a:r>
          </a:p>
        </p:txBody>
      </p:sp>
      <p:sp>
        <p:nvSpPr>
          <p:cNvPr id="3" name="TextBox 2">
            <a:extLst>
              <a:ext uri="{FF2B5EF4-FFF2-40B4-BE49-F238E27FC236}">
                <a16:creationId xmlns:a16="http://schemas.microsoft.com/office/drawing/2014/main" id="{1DBEAD63-5D3A-B559-989B-B9AC90CBB040}"/>
              </a:ext>
            </a:extLst>
          </p:cNvPr>
          <p:cNvSpPr txBox="1"/>
          <p:nvPr/>
        </p:nvSpPr>
        <p:spPr>
          <a:xfrm>
            <a:off x="394461" y="1777390"/>
            <a:ext cx="8752114"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5.0</a:t>
            </a:r>
          </a:p>
          <a:p>
            <a:pPr>
              <a:buFont typeface="Arial" panose="020B0604020202020204" pitchFamily="34" charset="0"/>
              <a:buChar char="•"/>
            </a:pPr>
            <a:r>
              <a:rPr lang="es-ES" dirty="0">
                <a:latin typeface="Rubik" panose="02000604000000020004" pitchFamily="2" charset="-79"/>
                <a:cs typeface="Rubik" panose="02000604000000020004" pitchFamily="2" charset="-79"/>
              </a:rPr>
              <a:t>Material </a:t>
            </a:r>
            <a:r>
              <a:rPr lang="es-ES" dirty="0" err="1">
                <a:latin typeface="Rubik" panose="02000604000000020004" pitchFamily="2" charset="-79"/>
                <a:cs typeface="Rubik" panose="02000604000000020004" pitchFamily="2" charset="-79"/>
              </a:rPr>
              <a:t>Design</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Notificaciones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Batería</a:t>
            </a:r>
          </a:p>
          <a:p>
            <a:pPr>
              <a:buFont typeface="Arial" panose="020B0604020202020204" pitchFamily="34" charset="0"/>
              <a:buChar char="•"/>
            </a:pPr>
            <a:r>
              <a:rPr lang="es-ES" dirty="0">
                <a:latin typeface="Rubik" panose="02000604000000020004" pitchFamily="2" charset="-79"/>
                <a:cs typeface="Rubik" panose="02000604000000020004" pitchFamily="2" charset="-79"/>
              </a:rPr>
              <a:t>Los botones de la barra de navegación ahora tienen formas geométricas (triángulo, círculo y cuadrado).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a:t>
            </a:r>
            <a:r>
              <a:rPr lang="es-ES" dirty="0" err="1">
                <a:latin typeface="Rubik" panose="02000604000000020004" pitchFamily="2" charset="-79"/>
                <a:cs typeface="Rubik" panose="02000604000000020004" pitchFamily="2" charset="-79"/>
              </a:rPr>
              <a:t>CPUs</a:t>
            </a:r>
            <a:r>
              <a:rPr lang="es-ES" dirty="0">
                <a:latin typeface="Rubik" panose="02000604000000020004" pitchFamily="2" charset="-79"/>
                <a:cs typeface="Rubik" panose="02000604000000020004" pitchFamily="2" charset="-79"/>
              </a:rPr>
              <a:t> de 64 de bits</a:t>
            </a:r>
          </a:p>
          <a:p>
            <a:pPr>
              <a:buFont typeface="Arial" panose="020B0604020202020204" pitchFamily="34" charset="0"/>
              <a:buChar char="•"/>
            </a:pPr>
            <a:r>
              <a:rPr lang="es-ES" dirty="0">
                <a:latin typeface="Rubik" panose="02000604000000020004" pitchFamily="2" charset="-79"/>
                <a:cs typeface="Rubik" panose="02000604000000020004" pitchFamily="2" charset="-79"/>
              </a:rPr>
              <a:t>Pantalla de actividades recientes con tareas en lugar de aplicaciones.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Vectoriales dibujables, que escala sin perder definición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vistas previas de impresión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Pantalla de bloqueo refrescada y ya no soporta widgets</a:t>
            </a:r>
          </a:p>
          <a:p>
            <a:pPr>
              <a:buFont typeface="Arial" panose="020B0604020202020204" pitchFamily="34" charset="0"/>
              <a:buChar char="•"/>
            </a:pPr>
            <a:r>
              <a:rPr lang="es-ES" dirty="0">
                <a:latin typeface="Rubik" panose="02000604000000020004" pitchFamily="2" charset="-79"/>
                <a:cs typeface="Rubik" panose="02000604000000020004" pitchFamily="2" charset="-79"/>
              </a:rPr>
              <a:t>Bandeja de notificación refrescada y configuraciones rápidas desplegable</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búsquedas se pueden realizar dentro de la configuración del sistema para un acceso más rápido a los ajustes particulares</a:t>
            </a:r>
          </a:p>
          <a:p>
            <a:pPr>
              <a:buFont typeface="Arial" panose="020B0604020202020204" pitchFamily="34" charset="0"/>
              <a:buChar char="•"/>
            </a:pPr>
            <a:r>
              <a:rPr lang="es-ES" dirty="0">
                <a:latin typeface="Rubik" panose="02000604000000020004" pitchFamily="2" charset="-79"/>
                <a:cs typeface="Rubik" panose="02000604000000020004" pitchFamily="2" charset="-79"/>
              </a:rPr>
              <a:t>Los inicios de sesión de usuarios y múltiples cuentas de usuario están disponibles en más dispositivos, como los teléfonos.</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35713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BC3AC-B0CF-C06F-F212-0EA390A69481}"/>
              </a:ext>
            </a:extLst>
          </p:cNvPr>
          <p:cNvPicPr>
            <a:picLocks noChangeAspect="1"/>
          </p:cNvPicPr>
          <p:nvPr/>
        </p:nvPicPr>
        <p:blipFill>
          <a:blip r:embed="rId3"/>
          <a:stretch>
            <a:fillRect/>
          </a:stretch>
        </p:blipFill>
        <p:spPr>
          <a:xfrm>
            <a:off x="1042307" y="1320573"/>
            <a:ext cx="7555318" cy="4252913"/>
          </a:xfrm>
          <a:prstGeom prst="rect">
            <a:avLst/>
          </a:prstGeom>
        </p:spPr>
      </p:pic>
    </p:spTree>
    <p:extLst>
      <p:ext uri="{BB962C8B-B14F-4D97-AF65-F5344CB8AC3E}">
        <p14:creationId xmlns:p14="http://schemas.microsoft.com/office/powerpoint/2010/main" val="29622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F098EE52-6C3E-83F9-3179-08AFF8B9A4A0}"/>
              </a:ext>
            </a:extLst>
          </p:cNvPr>
          <p:cNvPicPr>
            <a:picLocks noChangeAspect="1"/>
          </p:cNvPicPr>
          <p:nvPr/>
        </p:nvPicPr>
        <p:blipFill>
          <a:blip r:embed="rId3"/>
          <a:stretch>
            <a:fillRect/>
          </a:stretch>
        </p:blipFill>
        <p:spPr>
          <a:xfrm>
            <a:off x="4912030" y="677783"/>
            <a:ext cx="3162987" cy="1355566"/>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715000" cy="1355566"/>
          </a:xfrm>
        </p:spPr>
        <p:txBody>
          <a:bodyPr>
            <a:normAutofit/>
          </a:bodyPr>
          <a:lstStyle/>
          <a:p>
            <a:r>
              <a:rPr lang="es-ES" dirty="0"/>
              <a:t>Android </a:t>
            </a:r>
            <a:r>
              <a:rPr lang="es-ES" dirty="0" err="1"/>
              <a:t>lollipop</a:t>
            </a:r>
            <a:r>
              <a:rPr lang="es-ES" dirty="0"/>
              <a:t> (5.0-5.1.1)</a:t>
            </a:r>
            <a:br>
              <a:rPr lang="es-ES" dirty="0"/>
            </a:br>
            <a:r>
              <a:rPr lang="es-ES" sz="2000" b="1" dirty="0"/>
              <a:t>noviembre 2014 </a:t>
            </a:r>
          </a:p>
        </p:txBody>
      </p:sp>
      <p:sp>
        <p:nvSpPr>
          <p:cNvPr id="3" name="TextBox 2">
            <a:extLst>
              <a:ext uri="{FF2B5EF4-FFF2-40B4-BE49-F238E27FC236}">
                <a16:creationId xmlns:a16="http://schemas.microsoft.com/office/drawing/2014/main" id="{1DBEAD63-5D3A-B559-989B-B9AC90CBB040}"/>
              </a:ext>
            </a:extLst>
          </p:cNvPr>
          <p:cNvSpPr txBox="1"/>
          <p:nvPr/>
        </p:nvSpPr>
        <p:spPr>
          <a:xfrm>
            <a:off x="391886" y="1782977"/>
            <a:ext cx="875211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5.0</a:t>
            </a:r>
          </a:p>
          <a:p>
            <a:pPr>
              <a:buFont typeface="Arial" panose="020B0604020202020204" pitchFamily="34" charset="0"/>
              <a:buChar char="•"/>
            </a:pPr>
            <a:r>
              <a:rPr lang="es-ES" dirty="0">
                <a:latin typeface="Rubik" panose="02000604000000020004" pitchFamily="2" charset="-79"/>
                <a:cs typeface="Rubik" panose="02000604000000020004" pitchFamily="2" charset="-79"/>
              </a:rPr>
              <a:t>Entrada y salida de audio a través de dispositivos USB</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aplicaciones de terceros recuperan la capacidad de leer y modificar los datos ubicados en cualquier lugar del almacenamiento externo, como en tarjetas SD.</a:t>
            </a:r>
          </a:p>
          <a:p>
            <a:pPr>
              <a:buFont typeface="Arial" panose="020B0604020202020204" pitchFamily="34" charset="0"/>
              <a:buChar char="•"/>
            </a:pPr>
            <a:r>
              <a:rPr lang="es-ES" dirty="0">
                <a:latin typeface="Rubik" panose="02000604000000020004" pitchFamily="2" charset="-79"/>
                <a:cs typeface="Rubik" panose="02000604000000020004" pitchFamily="2" charset="-79"/>
              </a:rPr>
              <a:t>Aplicaciones utilizadas recientemente se recuerdan incluso después de reiniciar el dispositivo.</a:t>
            </a:r>
          </a:p>
          <a:p>
            <a:pPr>
              <a:buFont typeface="Arial" panose="020B0604020202020204" pitchFamily="34" charset="0"/>
              <a:buChar char="•"/>
            </a:pPr>
            <a:r>
              <a:rPr lang="es-ES" dirty="0">
                <a:latin typeface="Rubik" panose="02000604000000020004" pitchFamily="2" charset="-79"/>
                <a:cs typeface="Rubik" panose="02000604000000020004" pitchFamily="2" charset="-79"/>
              </a:rPr>
              <a:t>La adición de 15 nuevos idiomas: Vasco, bengalí, birmano, chino (Hong Kong), gallego, islandés, kannada, Kirguistán, Macedonia, Malayo, marathi, nepalí, singalés, tamil y telugu</a:t>
            </a:r>
          </a:p>
          <a:p>
            <a:pPr>
              <a:buFont typeface="Arial" panose="020B0604020202020204" pitchFamily="34" charset="0"/>
              <a:buChar char="•"/>
            </a:pPr>
            <a:r>
              <a:rPr lang="es-ES" dirty="0" err="1">
                <a:latin typeface="Rubik" panose="02000604000000020004" pitchFamily="2" charset="-79"/>
                <a:cs typeface="Rubik" panose="02000604000000020004" pitchFamily="2" charset="-79"/>
              </a:rPr>
              <a:t>Tap</a:t>
            </a:r>
            <a:r>
              <a:rPr lang="es-ES" dirty="0">
                <a:latin typeface="Rubik" panose="02000604000000020004" pitchFamily="2" charset="-79"/>
                <a:cs typeface="Rubik" panose="02000604000000020004" pitchFamily="2" charset="-79"/>
              </a:rPr>
              <a:t> and </a:t>
            </a:r>
            <a:r>
              <a:rPr lang="es-ES" dirty="0" err="1">
                <a:latin typeface="Rubik" panose="02000604000000020004" pitchFamily="2" charset="-79"/>
                <a:cs typeface="Rubik" panose="02000604000000020004" pitchFamily="2" charset="-79"/>
              </a:rPr>
              <a:t>Go</a:t>
            </a:r>
            <a:r>
              <a:rPr lang="es-ES" dirty="0">
                <a:latin typeface="Rubik" panose="02000604000000020004" pitchFamily="2" charset="-79"/>
                <a:cs typeface="Rubik" panose="02000604000000020004" pitchFamily="2" charset="-79"/>
              </a:rPr>
              <a:t> permite a los usuarios migrar rápidamente a un nuevo dispositivo Android, el uso de NFC y Bluetooth para transferir Detalles de la cuenta Google, ajustes de configuración de datos del usuario y las aplicaciones instaladas.</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incluye una aplicación de linterna, que funciona en los dispositivos compatibles con un flash de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Prioridades personalizables por el usuario para las notificaciones de aplicación.</a:t>
            </a:r>
          </a:p>
        </p:txBody>
      </p:sp>
    </p:spTree>
    <p:extLst>
      <p:ext uri="{BB962C8B-B14F-4D97-AF65-F5344CB8AC3E}">
        <p14:creationId xmlns:p14="http://schemas.microsoft.com/office/powerpoint/2010/main" val="32399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F098EE52-6C3E-83F9-3179-08AFF8B9A4A0}"/>
              </a:ext>
            </a:extLst>
          </p:cNvPr>
          <p:cNvPicPr>
            <a:picLocks noChangeAspect="1"/>
          </p:cNvPicPr>
          <p:nvPr/>
        </p:nvPicPr>
        <p:blipFill>
          <a:blip r:embed="rId3"/>
          <a:stretch>
            <a:fillRect/>
          </a:stretch>
        </p:blipFill>
        <p:spPr>
          <a:xfrm>
            <a:off x="4912030" y="677783"/>
            <a:ext cx="3162987" cy="1355566"/>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715000" cy="1355566"/>
          </a:xfrm>
        </p:spPr>
        <p:txBody>
          <a:bodyPr>
            <a:normAutofit/>
          </a:bodyPr>
          <a:lstStyle/>
          <a:p>
            <a:r>
              <a:rPr lang="es-ES" dirty="0"/>
              <a:t>Android </a:t>
            </a:r>
            <a:r>
              <a:rPr lang="es-ES" dirty="0" err="1"/>
              <a:t>lollipop</a:t>
            </a:r>
            <a:r>
              <a:rPr lang="es-ES" dirty="0"/>
              <a:t> (5.0-5.1.1)</a:t>
            </a:r>
            <a:br>
              <a:rPr lang="es-ES" dirty="0"/>
            </a:br>
            <a:r>
              <a:rPr lang="es-ES" sz="2000" b="1" dirty="0"/>
              <a:t>noviembre 2014 </a:t>
            </a:r>
          </a:p>
        </p:txBody>
      </p:sp>
      <p:sp>
        <p:nvSpPr>
          <p:cNvPr id="3" name="TextBox 2">
            <a:extLst>
              <a:ext uri="{FF2B5EF4-FFF2-40B4-BE49-F238E27FC236}">
                <a16:creationId xmlns:a16="http://schemas.microsoft.com/office/drawing/2014/main" id="{1DBEAD63-5D3A-B559-989B-B9AC90CBB040}"/>
              </a:ext>
            </a:extLst>
          </p:cNvPr>
          <p:cNvSpPr txBox="1"/>
          <p:nvPr/>
        </p:nvSpPr>
        <p:spPr>
          <a:xfrm>
            <a:off x="391886" y="1782977"/>
            <a:ext cx="875211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5.0.1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Algunas correcciones de errores, incluyendo las ediciones de resolución con reproducción de vídeo y manipulación de errores de contraseñas.</a:t>
            </a:r>
          </a:p>
        </p:txBody>
      </p:sp>
    </p:spTree>
    <p:extLst>
      <p:ext uri="{BB962C8B-B14F-4D97-AF65-F5344CB8AC3E}">
        <p14:creationId xmlns:p14="http://schemas.microsoft.com/office/powerpoint/2010/main" val="22525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F098EE52-6C3E-83F9-3179-08AFF8B9A4A0}"/>
              </a:ext>
            </a:extLst>
          </p:cNvPr>
          <p:cNvPicPr>
            <a:picLocks noChangeAspect="1"/>
          </p:cNvPicPr>
          <p:nvPr/>
        </p:nvPicPr>
        <p:blipFill>
          <a:blip r:embed="rId3"/>
          <a:stretch>
            <a:fillRect/>
          </a:stretch>
        </p:blipFill>
        <p:spPr>
          <a:xfrm>
            <a:off x="4912030" y="677783"/>
            <a:ext cx="3162987" cy="1355566"/>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715000" cy="1355566"/>
          </a:xfrm>
        </p:spPr>
        <p:txBody>
          <a:bodyPr>
            <a:normAutofit/>
          </a:bodyPr>
          <a:lstStyle/>
          <a:p>
            <a:r>
              <a:rPr lang="es-ES" dirty="0"/>
              <a:t>Android </a:t>
            </a:r>
            <a:r>
              <a:rPr lang="es-ES" dirty="0" err="1"/>
              <a:t>lollipop</a:t>
            </a:r>
            <a:r>
              <a:rPr lang="es-ES" dirty="0"/>
              <a:t> (5.0-5.1.1)</a:t>
            </a:r>
            <a:br>
              <a:rPr lang="es-ES" dirty="0"/>
            </a:br>
            <a:r>
              <a:rPr lang="es-ES" sz="2000" b="1" dirty="0"/>
              <a:t>noviembre 2014 </a:t>
            </a:r>
          </a:p>
        </p:txBody>
      </p:sp>
      <p:sp>
        <p:nvSpPr>
          <p:cNvPr id="3" name="TextBox 2">
            <a:extLst>
              <a:ext uri="{FF2B5EF4-FFF2-40B4-BE49-F238E27FC236}">
                <a16:creationId xmlns:a16="http://schemas.microsoft.com/office/drawing/2014/main" id="{1DBEAD63-5D3A-B559-989B-B9AC90CBB040}"/>
              </a:ext>
            </a:extLst>
          </p:cNvPr>
          <p:cNvSpPr txBox="1"/>
          <p:nvPr/>
        </p:nvSpPr>
        <p:spPr>
          <a:xfrm>
            <a:off x="391886" y="1782977"/>
            <a:ext cx="8752114"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5.0.2</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Se corrige un error con soporte TRIM, que impidió que los dispositivos de las limpiezas nocturnas </a:t>
            </a:r>
            <a:r>
              <a:rPr lang="es-ES" dirty="0" err="1">
                <a:latin typeface="Rubik" panose="02000604000000020004" pitchFamily="2" charset="-79"/>
                <a:cs typeface="Rubik" panose="02000604000000020004" pitchFamily="2" charset="-79"/>
              </a:rPr>
              <a:t>sobre-cargador</a:t>
            </a:r>
            <a:r>
              <a:rPr lang="es-ES" dirty="0">
                <a:latin typeface="Rubik" panose="02000604000000020004" pitchFamily="2" charset="-79"/>
                <a:cs typeface="Rubik" panose="02000604000000020004" pitchFamily="2" charset="-79"/>
              </a:rPr>
              <a:t> de asignaciones del sistema de archivos si el dispositivo se apaga mientras se está cargando, o si fue cargado durante el día.</a:t>
            </a:r>
          </a:p>
          <a:p>
            <a:pPr>
              <a:buFont typeface="Arial" panose="020B0604020202020204" pitchFamily="34" charset="0"/>
              <a:buChar char="•"/>
            </a:pPr>
            <a:r>
              <a:rPr lang="es-ES" dirty="0">
                <a:latin typeface="Rubik" panose="02000604000000020004" pitchFamily="2" charset="-79"/>
                <a:cs typeface="Rubik" panose="02000604000000020004" pitchFamily="2" charset="-79"/>
              </a:rPr>
              <a:t>Cambia la forma en la que las alarmas despiertan la CPU, y cómo las alarmas compiten por los recursos del sistema.</a:t>
            </a:r>
          </a:p>
        </p:txBody>
      </p:sp>
    </p:spTree>
    <p:extLst>
      <p:ext uri="{BB962C8B-B14F-4D97-AF65-F5344CB8AC3E}">
        <p14:creationId xmlns:p14="http://schemas.microsoft.com/office/powerpoint/2010/main" val="51300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F098EE52-6C3E-83F9-3179-08AFF8B9A4A0}"/>
              </a:ext>
            </a:extLst>
          </p:cNvPr>
          <p:cNvPicPr>
            <a:picLocks noChangeAspect="1"/>
          </p:cNvPicPr>
          <p:nvPr/>
        </p:nvPicPr>
        <p:blipFill>
          <a:blip r:embed="rId3"/>
          <a:stretch>
            <a:fillRect/>
          </a:stretch>
        </p:blipFill>
        <p:spPr>
          <a:xfrm>
            <a:off x="4912030" y="677783"/>
            <a:ext cx="3162987" cy="1355566"/>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715000" cy="1355566"/>
          </a:xfrm>
        </p:spPr>
        <p:txBody>
          <a:bodyPr>
            <a:normAutofit/>
          </a:bodyPr>
          <a:lstStyle/>
          <a:p>
            <a:r>
              <a:rPr lang="es-ES" dirty="0"/>
              <a:t>Android </a:t>
            </a:r>
            <a:r>
              <a:rPr lang="es-ES" dirty="0" err="1"/>
              <a:t>lollipop</a:t>
            </a:r>
            <a:r>
              <a:rPr lang="es-ES" dirty="0"/>
              <a:t> (5.0-5.1.1)</a:t>
            </a:r>
            <a:br>
              <a:rPr lang="es-ES" dirty="0"/>
            </a:br>
            <a:r>
              <a:rPr lang="es-ES" sz="2000" b="1" dirty="0"/>
              <a:t>noviembre 2014 </a:t>
            </a:r>
          </a:p>
        </p:txBody>
      </p:sp>
      <p:sp>
        <p:nvSpPr>
          <p:cNvPr id="3" name="TextBox 2">
            <a:extLst>
              <a:ext uri="{FF2B5EF4-FFF2-40B4-BE49-F238E27FC236}">
                <a16:creationId xmlns:a16="http://schemas.microsoft.com/office/drawing/2014/main" id="{1DBEAD63-5D3A-B559-989B-B9AC90CBB040}"/>
              </a:ext>
            </a:extLst>
          </p:cNvPr>
          <p:cNvSpPr txBox="1"/>
          <p:nvPr/>
        </p:nvSpPr>
        <p:spPr>
          <a:xfrm>
            <a:off x="391886" y="1782977"/>
            <a:ext cx="8752114"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5.1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Capacidad para unirse a redes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y de control emparejado dispositivos Bluetooth desde Ajustes Rápidos.</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múltiples tarjetas SIM.</a:t>
            </a:r>
          </a:p>
          <a:p>
            <a:pPr>
              <a:buFont typeface="Arial" panose="020B0604020202020204" pitchFamily="34" charset="0"/>
              <a:buChar char="•"/>
            </a:pPr>
            <a:r>
              <a:rPr lang="es-ES" dirty="0">
                <a:latin typeface="Rubik" panose="02000604000000020004" pitchFamily="2" charset="-79"/>
                <a:cs typeface="Rubik" panose="02000604000000020004" pitchFamily="2" charset="-79"/>
              </a:rPr>
              <a:t>Protección de dispositivos, si un dispositivo se pierde o es robado permanecerá bloqueado hasta que se inicie sesión con una cuenta de Google - incluso si el dispositivo se restablece a la configuración de fábrica.</a:t>
            </a:r>
          </a:p>
          <a:p>
            <a:pPr>
              <a:buFont typeface="Arial" panose="020B0604020202020204" pitchFamily="34" charset="0"/>
              <a:buChar char="•"/>
            </a:pPr>
            <a:r>
              <a:rPr lang="es-ES" dirty="0">
                <a:latin typeface="Rubik" panose="02000604000000020004" pitchFamily="2" charset="-79"/>
                <a:cs typeface="Rubik" panose="02000604000000020004" pitchFamily="2" charset="-79"/>
              </a:rPr>
              <a:t>Llamadas de voz de Alta Definición, llamadas clara entre dispositivos con Android 5.1 compatibles.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estabilidad y rendimiento.</a:t>
            </a:r>
          </a:p>
        </p:txBody>
      </p:sp>
    </p:spTree>
    <p:extLst>
      <p:ext uri="{BB962C8B-B14F-4D97-AF65-F5344CB8AC3E}">
        <p14:creationId xmlns:p14="http://schemas.microsoft.com/office/powerpoint/2010/main" val="45545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F098EE52-6C3E-83F9-3179-08AFF8B9A4A0}"/>
              </a:ext>
            </a:extLst>
          </p:cNvPr>
          <p:cNvPicPr>
            <a:picLocks noChangeAspect="1"/>
          </p:cNvPicPr>
          <p:nvPr/>
        </p:nvPicPr>
        <p:blipFill>
          <a:blip r:embed="rId3"/>
          <a:stretch>
            <a:fillRect/>
          </a:stretch>
        </p:blipFill>
        <p:spPr>
          <a:xfrm>
            <a:off x="4912030" y="677783"/>
            <a:ext cx="3162987" cy="1355566"/>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715000" cy="1355566"/>
          </a:xfrm>
        </p:spPr>
        <p:txBody>
          <a:bodyPr>
            <a:normAutofit/>
          </a:bodyPr>
          <a:lstStyle/>
          <a:p>
            <a:r>
              <a:rPr lang="es-ES" dirty="0"/>
              <a:t>Android </a:t>
            </a:r>
            <a:r>
              <a:rPr lang="es-ES" dirty="0" err="1"/>
              <a:t>lollipop</a:t>
            </a:r>
            <a:r>
              <a:rPr lang="es-ES" dirty="0"/>
              <a:t> (5.0-5.1.1)</a:t>
            </a:r>
            <a:br>
              <a:rPr lang="es-ES" dirty="0"/>
            </a:br>
            <a:r>
              <a:rPr lang="es-ES" sz="2000" b="1" dirty="0"/>
              <a:t>noviembre 2014 </a:t>
            </a:r>
          </a:p>
        </p:txBody>
      </p:sp>
      <p:sp>
        <p:nvSpPr>
          <p:cNvPr id="3" name="TextBox 2">
            <a:extLst>
              <a:ext uri="{FF2B5EF4-FFF2-40B4-BE49-F238E27FC236}">
                <a16:creationId xmlns:a16="http://schemas.microsoft.com/office/drawing/2014/main" id="{1DBEAD63-5D3A-B559-989B-B9AC90CBB040}"/>
              </a:ext>
            </a:extLst>
          </p:cNvPr>
          <p:cNvSpPr txBox="1"/>
          <p:nvPr/>
        </p:nvSpPr>
        <p:spPr>
          <a:xfrm>
            <a:off x="391886" y="1782977"/>
            <a:ext cx="875211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5.1.1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seguridad, velocidad y estabilidad..</a:t>
            </a:r>
          </a:p>
        </p:txBody>
      </p:sp>
    </p:spTree>
    <p:extLst>
      <p:ext uri="{BB962C8B-B14F-4D97-AF65-F5344CB8AC3E}">
        <p14:creationId xmlns:p14="http://schemas.microsoft.com/office/powerpoint/2010/main" val="393301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24600" cy="1355566"/>
          </a:xfrm>
        </p:spPr>
        <p:txBody>
          <a:bodyPr>
            <a:normAutofit fontScale="90000"/>
          </a:bodyPr>
          <a:lstStyle/>
          <a:p>
            <a:r>
              <a:rPr lang="es-ES" dirty="0"/>
              <a:t>Android </a:t>
            </a:r>
            <a:r>
              <a:rPr lang="es-ES" dirty="0" err="1"/>
              <a:t>marshmallow</a:t>
            </a:r>
            <a:r>
              <a:rPr lang="es-ES" dirty="0"/>
              <a:t> (6.0-6.0.1) </a:t>
            </a:r>
            <a:br>
              <a:rPr lang="es-ES" sz="2400" dirty="0"/>
            </a:br>
            <a:r>
              <a:rPr lang="es-ES" sz="2000" b="1" dirty="0"/>
              <a:t>octubre 2015</a:t>
            </a:r>
          </a:p>
        </p:txBody>
      </p:sp>
      <p:pic>
        <p:nvPicPr>
          <p:cNvPr id="3" name="Picture 2" descr="A picture containing green, dark, light&#10;&#10;Description automatically generated">
            <a:extLst>
              <a:ext uri="{FF2B5EF4-FFF2-40B4-BE49-F238E27FC236}">
                <a16:creationId xmlns:a16="http://schemas.microsoft.com/office/drawing/2014/main" id="{FED331CC-32F1-E2FE-AAED-BC72B831A427}"/>
              </a:ext>
            </a:extLst>
          </p:cNvPr>
          <p:cNvPicPr>
            <a:picLocks noChangeAspect="1"/>
          </p:cNvPicPr>
          <p:nvPr/>
        </p:nvPicPr>
        <p:blipFill>
          <a:blip r:embed="rId3"/>
          <a:stretch>
            <a:fillRect/>
          </a:stretch>
        </p:blipFill>
        <p:spPr>
          <a:xfrm>
            <a:off x="5592581" y="656864"/>
            <a:ext cx="2203203" cy="2203203"/>
          </a:xfrm>
          <a:prstGeom prst="rect">
            <a:avLst/>
          </a:prstGeom>
        </p:spPr>
      </p:pic>
      <p:sp>
        <p:nvSpPr>
          <p:cNvPr id="4" name="TextBox 3">
            <a:extLst>
              <a:ext uri="{FF2B5EF4-FFF2-40B4-BE49-F238E27FC236}">
                <a16:creationId xmlns:a16="http://schemas.microsoft.com/office/drawing/2014/main" id="{CCA58FE6-3B87-4D2C-0D91-22038AF17786}"/>
              </a:ext>
            </a:extLst>
          </p:cNvPr>
          <p:cNvSpPr txBox="1"/>
          <p:nvPr/>
        </p:nvSpPr>
        <p:spPr>
          <a:xfrm>
            <a:off x="674914" y="1597277"/>
            <a:ext cx="7957457"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6.0</a:t>
            </a:r>
          </a:p>
          <a:p>
            <a:pPr>
              <a:buFont typeface="Arial" panose="020B0604020202020204" pitchFamily="34" charset="0"/>
              <a:buChar char="•"/>
            </a:pPr>
            <a:r>
              <a:rPr lang="es-ES" dirty="0">
                <a:latin typeface="Rubik" panose="02000604000000020004" pitchFamily="2" charset="-79"/>
                <a:cs typeface="Rubik" panose="02000604000000020004" pitchFamily="2" charset="-79"/>
              </a:rPr>
              <a:t>Administrador de permisos.</a:t>
            </a:r>
          </a:p>
          <a:p>
            <a:pPr>
              <a:buFont typeface="Arial" panose="020B0604020202020204" pitchFamily="34" charset="0"/>
              <a:buChar char="•"/>
            </a:pPr>
            <a:r>
              <a:rPr lang="es-ES" dirty="0">
                <a:latin typeface="Rubik" panose="02000604000000020004" pitchFamily="2" charset="-79"/>
                <a:cs typeface="Rubik" panose="02000604000000020004" pitchFamily="2" charset="-79"/>
              </a:rPr>
              <a:t>Google </a:t>
            </a:r>
            <a:r>
              <a:rPr lang="es-ES" dirty="0" err="1">
                <a:latin typeface="Rubik" panose="02000604000000020004" pitchFamily="2" charset="-79"/>
                <a:cs typeface="Rubik" panose="02000604000000020004" pitchFamily="2" charset="-79"/>
              </a:rPr>
              <a:t>Now</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on</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Tap</a:t>
            </a:r>
            <a:r>
              <a:rPr lang="es-ES" dirty="0">
                <a:latin typeface="Rubik" panose="02000604000000020004" pitchFamily="2" charset="-79"/>
                <a:cs typeface="Rubik" panose="02000604000000020004" pitchFamily="2" charset="-79"/>
              </a:rPr>
              <a:t>: es la expansión de Google </a:t>
            </a:r>
            <a:r>
              <a:rPr lang="es-ES" dirty="0" err="1">
                <a:latin typeface="Rubik" panose="02000604000000020004" pitchFamily="2" charset="-79"/>
                <a:cs typeface="Rubik" panose="02000604000000020004" pitchFamily="2" charset="-79"/>
              </a:rPr>
              <a:t>Now</a:t>
            </a:r>
            <a:r>
              <a:rPr lang="es-ES" dirty="0">
                <a:latin typeface="Rubik" panose="02000604000000020004" pitchFamily="2" charset="-79"/>
                <a:cs typeface="Rubik" panose="02000604000000020004" pitchFamily="2" charset="-79"/>
              </a:rPr>
              <a:t> a todo el dispositivo. </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huellas dactilares</a:t>
            </a:r>
          </a:p>
          <a:p>
            <a:pPr>
              <a:buFont typeface="Arial" panose="020B0604020202020204" pitchFamily="34" charset="0"/>
              <a:buChar char="•"/>
            </a:pPr>
            <a:r>
              <a:rPr lang="es-ES" dirty="0">
                <a:latin typeface="Rubik" panose="02000604000000020004" pitchFamily="2" charset="-79"/>
                <a:cs typeface="Rubik" panose="02000604000000020004" pitchFamily="2" charset="-79"/>
              </a:rPr>
              <a:t>Android </a:t>
            </a:r>
            <a:r>
              <a:rPr lang="es-ES" dirty="0" err="1">
                <a:latin typeface="Rubik" panose="02000604000000020004" pitchFamily="2" charset="-79"/>
                <a:cs typeface="Rubik" panose="02000604000000020004" pitchFamily="2" charset="-79"/>
              </a:rPr>
              <a:t>Pay</a:t>
            </a: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Direct Share: una forma de compartir contenido más simplificada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oficial para tarjetas SD y USB</a:t>
            </a:r>
          </a:p>
          <a:p>
            <a:pPr>
              <a:buFont typeface="Arial" panose="020B0604020202020204" pitchFamily="34" charset="0"/>
              <a:buChar char="•"/>
            </a:pPr>
            <a:r>
              <a:rPr lang="es-ES" dirty="0">
                <a:latin typeface="Rubik" panose="02000604000000020004" pitchFamily="2" charset="-79"/>
                <a:cs typeface="Rubik" panose="02000604000000020004" pitchFamily="2" charset="-79"/>
              </a:rPr>
              <a:t>Compatibilidad con lápices bluetooth</a:t>
            </a:r>
          </a:p>
          <a:p>
            <a:pPr>
              <a:buFont typeface="Arial" panose="020B0604020202020204" pitchFamily="34" charset="0"/>
              <a:buChar char="•"/>
            </a:pPr>
            <a:r>
              <a:rPr lang="es-ES" dirty="0">
                <a:latin typeface="Rubik" panose="02000604000000020004" pitchFamily="2" charset="-79"/>
                <a:cs typeface="Rubik" panose="02000604000000020004" pitchFamily="2" charset="-79"/>
              </a:rPr>
              <a:t>Pantalla de bloqueo mejorada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Controles de volumen simplificados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modo silencio y modo prioridad</a:t>
            </a:r>
          </a:p>
          <a:p>
            <a:pPr>
              <a:buFont typeface="Arial" panose="020B0604020202020204" pitchFamily="34" charset="0"/>
              <a:buChar char="•"/>
            </a:pPr>
            <a:r>
              <a:rPr lang="es-ES" dirty="0">
                <a:latin typeface="Rubik" panose="02000604000000020004" pitchFamily="2" charset="-79"/>
                <a:cs typeface="Rubik" panose="02000604000000020004" pitchFamily="2" charset="-79"/>
              </a:rPr>
              <a:t>Opción experimental para modificar partes de la IU del sistema</a:t>
            </a:r>
          </a:p>
          <a:p>
            <a:pPr>
              <a:buFont typeface="Arial" panose="020B0604020202020204" pitchFamily="34" charset="0"/>
              <a:buChar char="•"/>
            </a:pPr>
            <a:r>
              <a:rPr lang="es-ES" dirty="0">
                <a:latin typeface="Rubik" panose="02000604000000020004" pitchFamily="2" charset="-79"/>
                <a:cs typeface="Rubik" panose="02000604000000020004" pitchFamily="2" charset="-79"/>
              </a:rPr>
              <a:t>Direct Links: podemos vincular cada una de nuestras aplicaciones con direcciones URL, para que determinados enlaces siempre se abran con sus respectivas aplicaciones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Explorador de archivos nativo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selección de texto</a:t>
            </a:r>
          </a:p>
        </p:txBody>
      </p:sp>
    </p:spTree>
    <p:extLst>
      <p:ext uri="{BB962C8B-B14F-4D97-AF65-F5344CB8AC3E}">
        <p14:creationId xmlns:p14="http://schemas.microsoft.com/office/powerpoint/2010/main" val="222071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6324600" cy="1355566"/>
          </a:xfrm>
        </p:spPr>
        <p:txBody>
          <a:bodyPr>
            <a:normAutofit fontScale="90000"/>
          </a:bodyPr>
          <a:lstStyle/>
          <a:p>
            <a:r>
              <a:rPr lang="es-ES" dirty="0"/>
              <a:t>Android </a:t>
            </a:r>
            <a:r>
              <a:rPr lang="es-ES" dirty="0" err="1"/>
              <a:t>marshmallow</a:t>
            </a:r>
            <a:r>
              <a:rPr lang="es-ES" dirty="0"/>
              <a:t> (6.0-6.0.1) </a:t>
            </a:r>
            <a:br>
              <a:rPr lang="es-ES" sz="2400" dirty="0"/>
            </a:br>
            <a:r>
              <a:rPr lang="es-ES" sz="2000" b="1" dirty="0"/>
              <a:t>octubre 2015</a:t>
            </a:r>
          </a:p>
        </p:txBody>
      </p:sp>
      <p:pic>
        <p:nvPicPr>
          <p:cNvPr id="3" name="Picture 2" descr="A picture containing green, dark, light&#10;&#10;Description automatically generated">
            <a:extLst>
              <a:ext uri="{FF2B5EF4-FFF2-40B4-BE49-F238E27FC236}">
                <a16:creationId xmlns:a16="http://schemas.microsoft.com/office/drawing/2014/main" id="{FED331CC-32F1-E2FE-AAED-BC72B831A427}"/>
              </a:ext>
            </a:extLst>
          </p:cNvPr>
          <p:cNvPicPr>
            <a:picLocks noChangeAspect="1"/>
          </p:cNvPicPr>
          <p:nvPr/>
        </p:nvPicPr>
        <p:blipFill>
          <a:blip r:embed="rId3"/>
          <a:stretch>
            <a:fillRect/>
          </a:stretch>
        </p:blipFill>
        <p:spPr>
          <a:xfrm>
            <a:off x="5592581" y="656864"/>
            <a:ext cx="2203203" cy="2203203"/>
          </a:xfrm>
          <a:prstGeom prst="rect">
            <a:avLst/>
          </a:prstGeom>
        </p:spPr>
      </p:pic>
      <p:sp>
        <p:nvSpPr>
          <p:cNvPr id="4" name="TextBox 3">
            <a:extLst>
              <a:ext uri="{FF2B5EF4-FFF2-40B4-BE49-F238E27FC236}">
                <a16:creationId xmlns:a16="http://schemas.microsoft.com/office/drawing/2014/main" id="{CCA58FE6-3B87-4D2C-0D91-22038AF17786}"/>
              </a:ext>
            </a:extLst>
          </p:cNvPr>
          <p:cNvSpPr txBox="1"/>
          <p:nvPr/>
        </p:nvSpPr>
        <p:spPr>
          <a:xfrm>
            <a:off x="674914" y="1597277"/>
            <a:ext cx="795745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6.0.1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Cambios en la interfaz para tabletas.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Nuevos Emojis disponibles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Conectividad mejorada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Doble toque en el botón de encendido para la cámara</a:t>
            </a:r>
          </a:p>
          <a:p>
            <a:pPr>
              <a:buFont typeface="Arial" panose="020B0604020202020204" pitchFamily="34" charset="0"/>
              <a:buChar char="•"/>
            </a:pPr>
            <a:r>
              <a:rPr lang="es-ES" dirty="0">
                <a:latin typeface="Rubik" panose="02000604000000020004" pitchFamily="2" charset="-79"/>
                <a:cs typeface="Rubik" panose="02000604000000020004" pitchFamily="2" charset="-79"/>
              </a:rPr>
              <a:t>Rapidez y estabilidad</a:t>
            </a:r>
          </a:p>
          <a:p>
            <a:pPr>
              <a:buFont typeface="Arial" panose="020B0604020202020204" pitchFamily="34" charset="0"/>
              <a:buChar char="•"/>
            </a:pPr>
            <a:r>
              <a:rPr lang="es-ES" dirty="0">
                <a:latin typeface="Rubik" panose="02000604000000020004" pitchFamily="2" charset="-79"/>
                <a:cs typeface="Rubik" panose="02000604000000020004" pitchFamily="2" charset="-79"/>
              </a:rPr>
              <a:t>Menú de copiar y pegar más rápido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Solucionado el problema con Direct Share</a:t>
            </a:r>
          </a:p>
          <a:p>
            <a:pPr>
              <a:buFont typeface="Arial" panose="020B0604020202020204" pitchFamily="34" charset="0"/>
              <a:buChar char="•"/>
            </a:pPr>
            <a:r>
              <a:rPr lang="es-ES" dirty="0">
                <a:latin typeface="Rubik" panose="02000604000000020004" pitchFamily="2" charset="-79"/>
                <a:cs typeface="Rubik" panose="02000604000000020004" pitchFamily="2" charset="-79"/>
              </a:rPr>
              <a:t>Mas Opciones en la barra de configuración Rápida</a:t>
            </a:r>
          </a:p>
        </p:txBody>
      </p:sp>
    </p:spTree>
    <p:extLst>
      <p:ext uri="{BB962C8B-B14F-4D97-AF65-F5344CB8AC3E}">
        <p14:creationId xmlns:p14="http://schemas.microsoft.com/office/powerpoint/2010/main" val="68527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364480" cy="1355566"/>
          </a:xfrm>
        </p:spPr>
        <p:txBody>
          <a:bodyPr>
            <a:normAutofit fontScale="90000"/>
          </a:bodyPr>
          <a:lstStyle/>
          <a:p>
            <a:r>
              <a:rPr lang="es-ES" dirty="0"/>
              <a:t>Android </a:t>
            </a:r>
            <a:r>
              <a:rPr lang="es-ES" dirty="0" err="1"/>
              <a:t>nougat</a:t>
            </a:r>
            <a:r>
              <a:rPr lang="es-ES" dirty="0"/>
              <a:t> (7.0-7.1.2)</a:t>
            </a:r>
            <a:br>
              <a:rPr lang="es-ES" dirty="0"/>
            </a:br>
            <a:r>
              <a:rPr lang="es-ES" sz="2000" b="1" dirty="0"/>
              <a:t>junio 2016</a:t>
            </a:r>
          </a:p>
        </p:txBody>
      </p:sp>
      <p:pic>
        <p:nvPicPr>
          <p:cNvPr id="3" name="Picture 2" descr="Icon&#10;&#10;Description automatically generated with medium confidence">
            <a:extLst>
              <a:ext uri="{FF2B5EF4-FFF2-40B4-BE49-F238E27FC236}">
                <a16:creationId xmlns:a16="http://schemas.microsoft.com/office/drawing/2014/main" id="{E0DFC4B3-FE1F-0BD0-9A3E-82A89D8D6BBF}"/>
              </a:ext>
            </a:extLst>
          </p:cNvPr>
          <p:cNvPicPr>
            <a:picLocks noChangeAspect="1"/>
          </p:cNvPicPr>
          <p:nvPr/>
        </p:nvPicPr>
        <p:blipFill>
          <a:blip r:embed="rId3"/>
          <a:stretch>
            <a:fillRect/>
          </a:stretch>
        </p:blipFill>
        <p:spPr>
          <a:xfrm>
            <a:off x="5364480" y="336713"/>
            <a:ext cx="1866379" cy="1792706"/>
          </a:xfrm>
          <a:prstGeom prst="rect">
            <a:avLst/>
          </a:prstGeom>
        </p:spPr>
      </p:pic>
      <p:sp>
        <p:nvSpPr>
          <p:cNvPr id="4" name="TextBox 3">
            <a:extLst>
              <a:ext uri="{FF2B5EF4-FFF2-40B4-BE49-F238E27FC236}">
                <a16:creationId xmlns:a16="http://schemas.microsoft.com/office/drawing/2014/main" id="{33D273E3-7D83-4043-EB81-29E428E623EE}"/>
              </a:ext>
            </a:extLst>
          </p:cNvPr>
          <p:cNvSpPr txBox="1"/>
          <p:nvPr/>
        </p:nvSpPr>
        <p:spPr>
          <a:xfrm>
            <a:off x="600301" y="1594305"/>
            <a:ext cx="8271555"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7.0</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mejoran las animaciones.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incorpora la opción de </a:t>
            </a:r>
            <a:r>
              <a:rPr lang="es-ES" dirty="0" err="1">
                <a:latin typeface="Rubik" panose="02000604000000020004" pitchFamily="2" charset="-79"/>
                <a:cs typeface="Rubik" panose="02000604000000020004" pitchFamily="2" charset="-79"/>
              </a:rPr>
              <a:t>multiventana</a:t>
            </a:r>
            <a:r>
              <a:rPr lang="es-ES" dirty="0">
                <a:latin typeface="Rubik" panose="02000604000000020004" pitchFamily="2" charset="-79"/>
                <a:cs typeface="Rubik" panose="02000604000000020004" pitchFamily="2" charset="-79"/>
              </a:rPr>
              <a:t> de forma nativa.</a:t>
            </a:r>
          </a:p>
          <a:p>
            <a:pPr>
              <a:buFont typeface="Arial" panose="020B0604020202020204" pitchFamily="34" charset="0"/>
              <a:buChar char="•"/>
            </a:pPr>
            <a:r>
              <a:rPr lang="es-ES" dirty="0">
                <a:latin typeface="Rubik" panose="02000604000000020004" pitchFamily="2" charset="-79"/>
                <a:cs typeface="Rubik" panose="02000604000000020004" pitchFamily="2" charset="-79"/>
              </a:rPr>
              <a:t>Es posible arrastrar contenido de una aplicación a otra.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uso de la batería.</a:t>
            </a:r>
          </a:p>
          <a:p>
            <a:pPr>
              <a:buFont typeface="Arial" panose="020B0604020202020204" pitchFamily="34" charset="0"/>
              <a:buChar char="•"/>
            </a:pPr>
            <a:r>
              <a:rPr lang="es-ES" dirty="0">
                <a:latin typeface="Rubik" panose="02000604000000020004" pitchFamily="2" charset="-79"/>
                <a:cs typeface="Rubik" panose="02000604000000020004" pitchFamily="2" charset="-79"/>
              </a:rPr>
              <a:t>Optimización de uso de RAM de aplicaciones en segundo plano.</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instalaciones se realizan más rápidamente por que no se compilan durante la instalación, sino en ejecución de la misma o en reposo.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API </a:t>
            </a:r>
            <a:r>
              <a:rPr lang="es-ES" dirty="0" err="1">
                <a:latin typeface="Rubik" panose="02000604000000020004" pitchFamily="2" charset="-79"/>
                <a:cs typeface="Rubik" panose="02000604000000020004" pitchFamily="2" charset="-79"/>
              </a:rPr>
              <a:t>Vulkan</a:t>
            </a:r>
            <a:r>
              <a:rPr lang="es-ES" dirty="0">
                <a:latin typeface="Rubik" panose="02000604000000020004" pitchFamily="2" charset="-79"/>
                <a:cs typeface="Rubik" panose="02000604000000020004" pitchFamily="2" charset="-79"/>
              </a:rPr>
              <a:t> con mejor rendimiento gráfico.</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incorporan nuevos emojis.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 economizador de consumo de datos.</a:t>
            </a:r>
          </a:p>
          <a:p>
            <a:pPr>
              <a:buFont typeface="Arial" panose="020B0604020202020204" pitchFamily="34" charset="0"/>
              <a:buChar char="•"/>
            </a:pPr>
            <a:r>
              <a:rPr lang="es-ES" dirty="0">
                <a:latin typeface="Rubik" panose="02000604000000020004" pitchFamily="2" charset="-79"/>
                <a:cs typeface="Rubik" panose="02000604000000020004" pitchFamily="2" charset="-79"/>
              </a:rPr>
              <a:t>Posibilidad de ajustar la importancia de las notificaciones.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Incorporación de JAVA 8</a:t>
            </a:r>
          </a:p>
          <a:p>
            <a:pPr>
              <a:buFont typeface="Arial" panose="020B0604020202020204" pitchFamily="34" charset="0"/>
              <a:buChar char="•"/>
            </a:pPr>
            <a:r>
              <a:rPr lang="es-ES" dirty="0">
                <a:latin typeface="Rubik" panose="02000604000000020004" pitchFamily="2" charset="-79"/>
                <a:cs typeface="Rubik" panose="02000604000000020004" pitchFamily="2" charset="-79"/>
              </a:rPr>
              <a:t>Posibilidad de volver a abrir una aplicación directamente cuando ha tenido un fallo.</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notificaciones entrantes se pueden programar para que no aparezcan de forma continua o evitarlas por un lapso de tiempo.</a:t>
            </a:r>
          </a:p>
          <a:p>
            <a:pPr>
              <a:buFont typeface="Arial" panose="020B0604020202020204" pitchFamily="34" charset="0"/>
              <a:buChar char="•"/>
            </a:pPr>
            <a:r>
              <a:rPr lang="es-ES" dirty="0">
                <a:latin typeface="Rubik" panose="02000604000000020004" pitchFamily="2" charset="-79"/>
                <a:cs typeface="Rubik" panose="02000604000000020004" pitchFamily="2" charset="-79"/>
              </a:rPr>
              <a:t>Es posible responder mensajes de texto desde la notificación.</a:t>
            </a:r>
          </a:p>
        </p:txBody>
      </p:sp>
    </p:spTree>
    <p:extLst>
      <p:ext uri="{BB962C8B-B14F-4D97-AF65-F5344CB8AC3E}">
        <p14:creationId xmlns:p14="http://schemas.microsoft.com/office/powerpoint/2010/main" val="250012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364480" cy="1355566"/>
          </a:xfrm>
        </p:spPr>
        <p:txBody>
          <a:bodyPr>
            <a:normAutofit fontScale="90000"/>
          </a:bodyPr>
          <a:lstStyle/>
          <a:p>
            <a:r>
              <a:rPr lang="es-ES" dirty="0"/>
              <a:t>Android </a:t>
            </a:r>
            <a:r>
              <a:rPr lang="es-ES" dirty="0" err="1"/>
              <a:t>nougat</a:t>
            </a:r>
            <a:r>
              <a:rPr lang="es-ES" dirty="0"/>
              <a:t> (7.0-7.1.2)</a:t>
            </a:r>
            <a:br>
              <a:rPr lang="es-ES" dirty="0"/>
            </a:br>
            <a:r>
              <a:rPr lang="es-ES" sz="2000" b="1" dirty="0"/>
              <a:t>junio 2016</a:t>
            </a:r>
          </a:p>
        </p:txBody>
      </p:sp>
      <p:pic>
        <p:nvPicPr>
          <p:cNvPr id="3" name="Picture 2" descr="Icon&#10;&#10;Description automatically generated with medium confidence">
            <a:extLst>
              <a:ext uri="{FF2B5EF4-FFF2-40B4-BE49-F238E27FC236}">
                <a16:creationId xmlns:a16="http://schemas.microsoft.com/office/drawing/2014/main" id="{E0DFC4B3-FE1F-0BD0-9A3E-82A89D8D6BBF}"/>
              </a:ext>
            </a:extLst>
          </p:cNvPr>
          <p:cNvPicPr>
            <a:picLocks noChangeAspect="1"/>
          </p:cNvPicPr>
          <p:nvPr/>
        </p:nvPicPr>
        <p:blipFill>
          <a:blip r:embed="rId3"/>
          <a:stretch>
            <a:fillRect/>
          </a:stretch>
        </p:blipFill>
        <p:spPr>
          <a:xfrm>
            <a:off x="5364480" y="336713"/>
            <a:ext cx="1866379" cy="1792706"/>
          </a:xfrm>
          <a:prstGeom prst="rect">
            <a:avLst/>
          </a:prstGeom>
        </p:spPr>
      </p:pic>
      <p:sp>
        <p:nvSpPr>
          <p:cNvPr id="4" name="TextBox 3">
            <a:extLst>
              <a:ext uri="{FF2B5EF4-FFF2-40B4-BE49-F238E27FC236}">
                <a16:creationId xmlns:a16="http://schemas.microsoft.com/office/drawing/2014/main" id="{33D273E3-7D83-4043-EB81-29E428E623EE}"/>
              </a:ext>
            </a:extLst>
          </p:cNvPr>
          <p:cNvSpPr txBox="1"/>
          <p:nvPr/>
        </p:nvSpPr>
        <p:spPr>
          <a:xfrm>
            <a:off x="600301" y="1594305"/>
            <a:ext cx="8271555"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7.1</a:t>
            </a:r>
          </a:p>
          <a:p>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Acceso directo en pantalla de inicio mejorado. (Se podrá acceder a funciones específicas de la aplicación mediante pulsación prolongada).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Envío de imágenes, </a:t>
            </a:r>
            <a:r>
              <a:rPr lang="es-ES" dirty="0" err="1">
                <a:latin typeface="Rubik" panose="02000604000000020004" pitchFamily="2" charset="-79"/>
                <a:cs typeface="Rubik" panose="02000604000000020004" pitchFamily="2" charset="-79"/>
              </a:rPr>
              <a:t>stickers</a:t>
            </a:r>
            <a:r>
              <a:rPr lang="es-ES" dirty="0">
                <a:latin typeface="Rubik" panose="02000604000000020004" pitchFamily="2" charset="-79"/>
                <a:cs typeface="Rubik" panose="02000604000000020004" pitchFamily="2" charset="-79"/>
              </a:rPr>
              <a:t> y </a:t>
            </a:r>
            <a:r>
              <a:rPr lang="es-ES" dirty="0" err="1">
                <a:latin typeface="Rubik" panose="02000604000000020004" pitchFamily="2" charset="-79"/>
                <a:cs typeface="Rubik" panose="02000604000000020004" pitchFamily="2" charset="-79"/>
              </a:rPr>
              <a:t>GIFs</a:t>
            </a:r>
            <a:r>
              <a:rPr lang="es-ES" dirty="0">
                <a:latin typeface="Rubik" panose="02000604000000020004" pitchFamily="2" charset="-79"/>
                <a:cs typeface="Rubik" panose="02000604000000020004" pitchFamily="2" charset="-79"/>
              </a:rPr>
              <a:t> desde el teclado.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Nuevos emojis.</a:t>
            </a:r>
          </a:p>
          <a:p>
            <a:pPr>
              <a:buFont typeface="Arial" panose="020B0604020202020204" pitchFamily="34" charset="0"/>
              <a:buChar char="•"/>
            </a:pPr>
            <a:r>
              <a:rPr lang="es-ES" dirty="0">
                <a:latin typeface="Rubik" panose="02000604000000020004" pitchFamily="2" charset="-79"/>
                <a:cs typeface="Rubik" panose="02000604000000020004" pitchFamily="2" charset="-79"/>
              </a:rPr>
              <a:t>Filtro azul para la visualización nocturna.</a:t>
            </a:r>
          </a:p>
          <a:p>
            <a:pPr>
              <a:buFont typeface="Arial" panose="020B0604020202020204" pitchFamily="34" charset="0"/>
              <a:buChar char="•"/>
            </a:pPr>
            <a:r>
              <a:rPr lang="es-ES" dirty="0">
                <a:latin typeface="Rubik" panose="02000604000000020004" pitchFamily="2" charset="-79"/>
                <a:cs typeface="Rubik" panose="02000604000000020004" pitchFamily="2" charset="-79"/>
              </a:rPr>
              <a:t>Ajustes rápidos rediseñados.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rendimiento táctil y gráfico.</a:t>
            </a:r>
          </a:p>
        </p:txBody>
      </p:sp>
    </p:spTree>
    <p:extLst>
      <p:ext uri="{BB962C8B-B14F-4D97-AF65-F5344CB8AC3E}">
        <p14:creationId xmlns:p14="http://schemas.microsoft.com/office/powerpoint/2010/main" val="339430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044440" cy="1355566"/>
          </a:xfrm>
        </p:spPr>
        <p:txBody>
          <a:bodyPr>
            <a:normAutofit/>
          </a:bodyPr>
          <a:lstStyle/>
          <a:p>
            <a:r>
              <a:rPr lang="es-ES" dirty="0"/>
              <a:t>Android oreo (8.0-8.1)</a:t>
            </a:r>
            <a:br>
              <a:rPr lang="es-ES" dirty="0"/>
            </a:br>
            <a:r>
              <a:rPr lang="es-ES" sz="2000" b="1" dirty="0"/>
              <a:t>agosto 2017</a:t>
            </a:r>
          </a:p>
        </p:txBody>
      </p:sp>
      <p:pic>
        <p:nvPicPr>
          <p:cNvPr id="3" name="Picture 2" descr="A picture containing icon&#10;&#10;Description automatically generated">
            <a:extLst>
              <a:ext uri="{FF2B5EF4-FFF2-40B4-BE49-F238E27FC236}">
                <a16:creationId xmlns:a16="http://schemas.microsoft.com/office/drawing/2014/main" id="{D8B6C315-E008-9BAA-6788-05C6ACB412AE}"/>
              </a:ext>
            </a:extLst>
          </p:cNvPr>
          <p:cNvPicPr>
            <a:picLocks noChangeAspect="1"/>
          </p:cNvPicPr>
          <p:nvPr/>
        </p:nvPicPr>
        <p:blipFill>
          <a:blip r:embed="rId3"/>
          <a:stretch>
            <a:fillRect/>
          </a:stretch>
        </p:blipFill>
        <p:spPr>
          <a:xfrm>
            <a:off x="5044440" y="64830"/>
            <a:ext cx="2378879" cy="2663224"/>
          </a:xfrm>
          <a:prstGeom prst="rect">
            <a:avLst/>
          </a:prstGeom>
        </p:spPr>
      </p:pic>
      <p:sp>
        <p:nvSpPr>
          <p:cNvPr id="4" name="TextBox 3">
            <a:extLst>
              <a:ext uri="{FF2B5EF4-FFF2-40B4-BE49-F238E27FC236}">
                <a16:creationId xmlns:a16="http://schemas.microsoft.com/office/drawing/2014/main" id="{70B9B489-A523-C414-F4B4-80F8139977AC}"/>
              </a:ext>
            </a:extLst>
          </p:cNvPr>
          <p:cNvSpPr txBox="1"/>
          <p:nvPr/>
        </p:nvSpPr>
        <p:spPr>
          <a:xfrm>
            <a:off x="676502" y="2092200"/>
            <a:ext cx="7717971"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8.0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Iconos adaptativos. (Diseñados por dos capas, la primera capa el icono de la aplicación y en una segunda capa el fondo del icono que será recortado por una máscara para mostrarlos todos con la misma forma, para adaptarse al dispositivo).</a:t>
            </a:r>
          </a:p>
          <a:p>
            <a:pPr>
              <a:buFont typeface="Arial" panose="020B0604020202020204" pitchFamily="34" charset="0"/>
              <a:buChar char="•"/>
            </a:pPr>
            <a:r>
              <a:rPr lang="es-ES" dirty="0">
                <a:latin typeface="Rubik" panose="02000604000000020004" pitchFamily="2" charset="-79"/>
                <a:cs typeface="Rubik" panose="02000604000000020004" pitchFamily="2" charset="-79"/>
              </a:rPr>
              <a:t>Selector de texto inteligente.</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añade el Picture in Picture (</a:t>
            </a:r>
            <a:r>
              <a:rPr lang="es-ES" dirty="0" err="1">
                <a:latin typeface="Rubik" panose="02000604000000020004" pitchFamily="2" charset="-79"/>
                <a:cs typeface="Rubik" panose="02000604000000020004" pitchFamily="2" charset="-79"/>
              </a:rPr>
              <a:t>PiP</a:t>
            </a:r>
            <a:r>
              <a:rPr lang="es-ES" dirty="0">
                <a:latin typeface="Rubik" panose="02000604000000020004" pitchFamily="2" charset="-79"/>
                <a:cs typeface="Rubik" panose="02000604000000020004" pitchFamily="2" charset="-79"/>
              </a:rPr>
              <a:t>) de forma nativa.</a:t>
            </a:r>
          </a:p>
          <a:p>
            <a:pPr>
              <a:buFont typeface="Arial" panose="020B0604020202020204" pitchFamily="34" charset="0"/>
              <a:buChar char="•"/>
            </a:pPr>
            <a:r>
              <a:rPr lang="es-ES" dirty="0">
                <a:latin typeface="Rubik" panose="02000604000000020004" pitchFamily="2" charset="-79"/>
                <a:cs typeface="Rubik" panose="02000604000000020004" pitchFamily="2" charset="-79"/>
              </a:rPr>
              <a:t>Es posible posponer una notificación para recibirla de nuevo 15 minutos, 30 minutos, 1 hora o 2 horas más tarde.</a:t>
            </a:r>
          </a:p>
          <a:p>
            <a:pPr>
              <a:buFont typeface="Arial" panose="020B0604020202020204" pitchFamily="34" charset="0"/>
              <a:buChar char="•"/>
            </a:pPr>
            <a:r>
              <a:rPr lang="es-ES" dirty="0">
                <a:latin typeface="Rubik" panose="02000604000000020004" pitchFamily="2" charset="-79"/>
                <a:cs typeface="Rubik" panose="02000604000000020004" pitchFamily="2" charset="-79"/>
              </a:rPr>
              <a:t>Las notificaciones no se mostrarán en el orden de llegada, sino que ahora cada tipo de notificación tendrá su espacio reservado en las notificaciones.</a:t>
            </a:r>
          </a:p>
        </p:txBody>
      </p:sp>
    </p:spTree>
    <p:extLst>
      <p:ext uri="{BB962C8B-B14F-4D97-AF65-F5344CB8AC3E}">
        <p14:creationId xmlns:p14="http://schemas.microsoft.com/office/powerpoint/2010/main" val="870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E75D8C1-070E-23B0-D930-4C8C118F982E}"/>
              </a:ext>
            </a:extLst>
          </p:cNvPr>
          <p:cNvGraphicFramePr>
            <a:graphicFrameLocks noChangeAspect="1"/>
          </p:cNvGraphicFramePr>
          <p:nvPr>
            <p:extLst>
              <p:ext uri="{D42A27DB-BD31-4B8C-83A1-F6EECF244321}">
                <p14:modId xmlns:p14="http://schemas.microsoft.com/office/powerpoint/2010/main" val="2730085360"/>
              </p:ext>
            </p:extLst>
          </p:nvPr>
        </p:nvGraphicFramePr>
        <p:xfrm>
          <a:off x="777875" y="1530350"/>
          <a:ext cx="7588250" cy="3797300"/>
        </p:xfrm>
        <a:graphic>
          <a:graphicData uri="http://schemas.openxmlformats.org/presentationml/2006/ole">
            <mc:AlternateContent xmlns:mc="http://schemas.openxmlformats.org/markup-compatibility/2006">
              <mc:Choice xmlns:v="urn:schemas-microsoft-com:vml" Requires="v">
                <p:oleObj name="Bitmap Image" r:id="rId3" imgW="7588080" imgH="3797280" progId="PBrush">
                  <p:embed/>
                </p:oleObj>
              </mc:Choice>
              <mc:Fallback>
                <p:oleObj name="Bitmap Image" r:id="rId3" imgW="7588080" imgH="3797280" progId="PBrush">
                  <p:embed/>
                  <p:pic>
                    <p:nvPicPr>
                      <p:cNvPr id="0" name=""/>
                      <p:cNvPicPr/>
                      <p:nvPr/>
                    </p:nvPicPr>
                    <p:blipFill>
                      <a:blip r:embed="rId4"/>
                      <a:stretch>
                        <a:fillRect/>
                      </a:stretch>
                    </p:blipFill>
                    <p:spPr>
                      <a:xfrm>
                        <a:off x="777875" y="1530350"/>
                        <a:ext cx="7588250" cy="3797300"/>
                      </a:xfrm>
                      <a:prstGeom prst="rect">
                        <a:avLst/>
                      </a:prstGeom>
                    </p:spPr>
                  </p:pic>
                </p:oleObj>
              </mc:Fallback>
            </mc:AlternateContent>
          </a:graphicData>
        </a:graphic>
      </p:graphicFrame>
    </p:spTree>
    <p:extLst>
      <p:ext uri="{BB962C8B-B14F-4D97-AF65-F5344CB8AC3E}">
        <p14:creationId xmlns:p14="http://schemas.microsoft.com/office/powerpoint/2010/main" val="143315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044440" cy="1355566"/>
          </a:xfrm>
        </p:spPr>
        <p:txBody>
          <a:bodyPr>
            <a:normAutofit/>
          </a:bodyPr>
          <a:lstStyle/>
          <a:p>
            <a:r>
              <a:rPr lang="es-ES" dirty="0"/>
              <a:t>Android oreo (8.0-8.1)</a:t>
            </a:r>
            <a:br>
              <a:rPr lang="es-ES" dirty="0"/>
            </a:br>
            <a:r>
              <a:rPr lang="es-ES" sz="2000" b="1" dirty="0"/>
              <a:t>agosto 2017</a:t>
            </a:r>
          </a:p>
        </p:txBody>
      </p:sp>
      <p:pic>
        <p:nvPicPr>
          <p:cNvPr id="3" name="Picture 2" descr="A picture containing icon&#10;&#10;Description automatically generated">
            <a:extLst>
              <a:ext uri="{FF2B5EF4-FFF2-40B4-BE49-F238E27FC236}">
                <a16:creationId xmlns:a16="http://schemas.microsoft.com/office/drawing/2014/main" id="{D8B6C315-E008-9BAA-6788-05C6ACB412AE}"/>
              </a:ext>
            </a:extLst>
          </p:cNvPr>
          <p:cNvPicPr>
            <a:picLocks noChangeAspect="1"/>
          </p:cNvPicPr>
          <p:nvPr/>
        </p:nvPicPr>
        <p:blipFill>
          <a:blip r:embed="rId3"/>
          <a:stretch>
            <a:fillRect/>
          </a:stretch>
        </p:blipFill>
        <p:spPr>
          <a:xfrm>
            <a:off x="5044440" y="64830"/>
            <a:ext cx="2378879" cy="2663224"/>
          </a:xfrm>
          <a:prstGeom prst="rect">
            <a:avLst/>
          </a:prstGeom>
        </p:spPr>
      </p:pic>
      <p:sp>
        <p:nvSpPr>
          <p:cNvPr id="4" name="TextBox 3">
            <a:extLst>
              <a:ext uri="{FF2B5EF4-FFF2-40B4-BE49-F238E27FC236}">
                <a16:creationId xmlns:a16="http://schemas.microsoft.com/office/drawing/2014/main" id="{70B9B489-A523-C414-F4B4-80F8139977AC}"/>
              </a:ext>
            </a:extLst>
          </p:cNvPr>
          <p:cNvSpPr txBox="1"/>
          <p:nvPr/>
        </p:nvSpPr>
        <p:spPr>
          <a:xfrm>
            <a:off x="676505" y="2089944"/>
            <a:ext cx="7717971"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8.0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Activación automática del </a:t>
            </a:r>
            <a:r>
              <a:rPr lang="es-ES" dirty="0" err="1">
                <a:latin typeface="Rubik" panose="02000604000000020004" pitchFamily="2" charset="-79"/>
                <a:cs typeface="Rubik" panose="02000604000000020004" pitchFamily="2" charset="-79"/>
              </a:rPr>
              <a:t>Wi</a:t>
            </a:r>
            <a:r>
              <a:rPr lang="es-ES" dirty="0">
                <a:latin typeface="Rubik" panose="02000604000000020004" pitchFamily="2" charset="-79"/>
                <a:cs typeface="Rubik" panose="02000604000000020004" pitchFamily="2" charset="-79"/>
              </a:rPr>
              <a:t>-Fi cuando lleguemos a casa.</a:t>
            </a:r>
          </a:p>
          <a:p>
            <a:pPr>
              <a:buFont typeface="Arial" panose="020B0604020202020204" pitchFamily="34" charset="0"/>
              <a:buChar char="•"/>
            </a:pPr>
            <a:r>
              <a:rPr lang="es-ES" dirty="0">
                <a:latin typeface="Rubik" panose="02000604000000020004" pitchFamily="2" charset="-79"/>
                <a:cs typeface="Rubik" panose="02000604000000020004" pitchFamily="2" charset="-79"/>
              </a:rPr>
              <a:t>Emojis renovados.</a:t>
            </a:r>
          </a:p>
          <a:p>
            <a:pPr>
              <a:buFont typeface="Arial" panose="020B0604020202020204" pitchFamily="34" charset="0"/>
              <a:buChar char="•"/>
            </a:pPr>
            <a:r>
              <a:rPr lang="es-ES" dirty="0">
                <a:latin typeface="Rubik" panose="02000604000000020004" pitchFamily="2" charset="-79"/>
                <a:cs typeface="Rubik" panose="02000604000000020004" pitchFamily="2" charset="-79"/>
              </a:rPr>
              <a:t>Ajustes y barra de ajustes rápidos renovados.</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Nuevos permisos de acceso especial con autorización previa del usuario.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Incorporación del Project </a:t>
            </a:r>
            <a:r>
              <a:rPr lang="es-ES" dirty="0" err="1">
                <a:latin typeface="Rubik" panose="02000604000000020004" pitchFamily="2" charset="-79"/>
                <a:cs typeface="Rubik" panose="02000604000000020004" pitchFamily="2" charset="-79"/>
              </a:rPr>
              <a:t>Treble</a:t>
            </a:r>
            <a:r>
              <a:rPr lang="es-ES" dirty="0">
                <a:latin typeface="Rubik" panose="02000604000000020004" pitchFamily="2" charset="-79"/>
                <a:cs typeface="Rubik" panose="02000604000000020004" pitchFamily="2" charset="-79"/>
              </a:rPr>
              <a:t>. (Se cambia la arquitectura de Android para separar la capa del sistema operativo de la capa de los drivers del fabricante, de esta manera se pone freno a la fragmentación en Android y se consigue agilizar las actualizaciones del sistema).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rendimiento y en la seguridad del dispositivo en general.</a:t>
            </a:r>
          </a:p>
        </p:txBody>
      </p:sp>
    </p:spTree>
    <p:extLst>
      <p:ext uri="{BB962C8B-B14F-4D97-AF65-F5344CB8AC3E}">
        <p14:creationId xmlns:p14="http://schemas.microsoft.com/office/powerpoint/2010/main" val="378371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5044440" cy="1355566"/>
          </a:xfrm>
        </p:spPr>
        <p:txBody>
          <a:bodyPr>
            <a:normAutofit/>
          </a:bodyPr>
          <a:lstStyle/>
          <a:p>
            <a:r>
              <a:rPr lang="es-ES" dirty="0"/>
              <a:t>Android oreo (8.0-8.1)</a:t>
            </a:r>
            <a:br>
              <a:rPr lang="es-ES" dirty="0"/>
            </a:br>
            <a:r>
              <a:rPr lang="es-ES" sz="2000" b="1" dirty="0"/>
              <a:t>agosto 2017</a:t>
            </a:r>
          </a:p>
        </p:txBody>
      </p:sp>
      <p:pic>
        <p:nvPicPr>
          <p:cNvPr id="3" name="Picture 2" descr="A picture containing icon&#10;&#10;Description automatically generated">
            <a:extLst>
              <a:ext uri="{FF2B5EF4-FFF2-40B4-BE49-F238E27FC236}">
                <a16:creationId xmlns:a16="http://schemas.microsoft.com/office/drawing/2014/main" id="{D8B6C315-E008-9BAA-6788-05C6ACB412AE}"/>
              </a:ext>
            </a:extLst>
          </p:cNvPr>
          <p:cNvPicPr>
            <a:picLocks noChangeAspect="1"/>
          </p:cNvPicPr>
          <p:nvPr/>
        </p:nvPicPr>
        <p:blipFill>
          <a:blip r:embed="rId3"/>
          <a:stretch>
            <a:fillRect/>
          </a:stretch>
        </p:blipFill>
        <p:spPr>
          <a:xfrm>
            <a:off x="5044440" y="64830"/>
            <a:ext cx="2378879" cy="2663224"/>
          </a:xfrm>
          <a:prstGeom prst="rect">
            <a:avLst/>
          </a:prstGeom>
        </p:spPr>
      </p:pic>
      <p:sp>
        <p:nvSpPr>
          <p:cNvPr id="4" name="TextBox 3">
            <a:extLst>
              <a:ext uri="{FF2B5EF4-FFF2-40B4-BE49-F238E27FC236}">
                <a16:creationId xmlns:a16="http://schemas.microsoft.com/office/drawing/2014/main" id="{70B9B489-A523-C414-F4B4-80F8139977AC}"/>
              </a:ext>
            </a:extLst>
          </p:cNvPr>
          <p:cNvSpPr txBox="1"/>
          <p:nvPr/>
        </p:nvSpPr>
        <p:spPr>
          <a:xfrm>
            <a:off x="676505" y="2089944"/>
            <a:ext cx="7717971"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8.1</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los ajustes y en la barra de navegación.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Rediseño de emojis.</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visibiliza el estado de la batería de los dispositivos Bluetooth vinculados al dispositivo móvil. (En la barra de ajustes aparecerá su nivel de carga).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compleción automática.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fluidez general del sistema.</a:t>
            </a:r>
          </a:p>
        </p:txBody>
      </p:sp>
    </p:spTree>
    <p:extLst>
      <p:ext uri="{BB962C8B-B14F-4D97-AF65-F5344CB8AC3E}">
        <p14:creationId xmlns:p14="http://schemas.microsoft.com/office/powerpoint/2010/main" val="285467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EED792-355A-95D3-5F7F-1A98D7D7CA15}"/>
              </a:ext>
            </a:extLst>
          </p:cNvPr>
          <p:cNvPicPr>
            <a:picLocks noChangeAspect="1"/>
          </p:cNvPicPr>
          <p:nvPr/>
        </p:nvPicPr>
        <p:blipFill>
          <a:blip r:embed="rId3"/>
          <a:stretch>
            <a:fillRect/>
          </a:stretch>
        </p:blipFill>
        <p:spPr>
          <a:xfrm>
            <a:off x="4096011" y="344715"/>
            <a:ext cx="3369501" cy="2021701"/>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pie (9.0)</a:t>
            </a:r>
            <a:br>
              <a:rPr lang="es-ES" dirty="0"/>
            </a:br>
            <a:r>
              <a:rPr lang="es-ES" sz="2000" b="1" dirty="0"/>
              <a:t>septiembre 2018</a:t>
            </a:r>
          </a:p>
        </p:txBody>
      </p:sp>
      <p:sp>
        <p:nvSpPr>
          <p:cNvPr id="4" name="TextBox 3">
            <a:extLst>
              <a:ext uri="{FF2B5EF4-FFF2-40B4-BE49-F238E27FC236}">
                <a16:creationId xmlns:a16="http://schemas.microsoft.com/office/drawing/2014/main" id="{5278D442-C044-216B-938E-8C42EAD864C8}"/>
              </a:ext>
            </a:extLst>
          </p:cNvPr>
          <p:cNvSpPr txBox="1"/>
          <p:nvPr/>
        </p:nvSpPr>
        <p:spPr>
          <a:xfrm>
            <a:off x="818305" y="1891329"/>
            <a:ext cx="7661666"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9.0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Incorporación de Digital </a:t>
            </a:r>
            <a:r>
              <a:rPr lang="es-ES" dirty="0" err="1">
                <a:latin typeface="Rubik" panose="02000604000000020004" pitchFamily="2" charset="-79"/>
                <a:cs typeface="Rubik" panose="02000604000000020004" pitchFamily="2" charset="-79"/>
              </a:rPr>
              <a:t>Wellbeing</a:t>
            </a:r>
            <a:r>
              <a:rPr lang="es-ES" dirty="0">
                <a:latin typeface="Rubik" panose="02000604000000020004" pitchFamily="2" charset="-79"/>
                <a:cs typeface="Rubik" panose="02000604000000020004" pitchFamily="2" charset="-79"/>
              </a:rPr>
              <a:t>. (Se introducen una serie de medidas que reducen la dependencia del móvil, entre las cuales se limita el tiempo de uso de algunas apps).</a:t>
            </a:r>
          </a:p>
          <a:p>
            <a:pPr>
              <a:buFont typeface="Arial" panose="020B0604020202020204" pitchFamily="34" charset="0"/>
              <a:buChar char="•"/>
            </a:pPr>
            <a:r>
              <a:rPr lang="es-ES" dirty="0">
                <a:latin typeface="Rubik" panose="02000604000000020004" pitchFamily="2" charset="-79"/>
                <a:cs typeface="Rubik" panose="02000604000000020004" pitchFamily="2" charset="-79"/>
              </a:rPr>
              <a:t>Navegación por gestos.</a:t>
            </a:r>
          </a:p>
          <a:p>
            <a:pPr>
              <a:buFont typeface="Arial" panose="020B0604020202020204" pitchFamily="34" charset="0"/>
              <a:buChar char="•"/>
            </a:pPr>
            <a:r>
              <a:rPr lang="es-ES" dirty="0">
                <a:latin typeface="Rubik" panose="02000604000000020004" pitchFamily="2" charset="-79"/>
                <a:cs typeface="Rubik" panose="02000604000000020004" pitchFamily="2" charset="-79"/>
              </a:rPr>
              <a:t>Comportamiento predictivo del uso de aplicaciones, batería del dispositivo y brillo de pantalla gracias a la IA de Google.</a:t>
            </a:r>
          </a:p>
          <a:p>
            <a:pPr>
              <a:buFont typeface="Arial" panose="020B0604020202020204" pitchFamily="34" charset="0"/>
              <a:buChar char="•"/>
            </a:pPr>
            <a:r>
              <a:rPr lang="es-ES" dirty="0">
                <a:latin typeface="Rubik" panose="02000604000000020004" pitchFamily="2" charset="-79"/>
                <a:cs typeface="Rubik" panose="02000604000000020004" pitchFamily="2" charset="-79"/>
              </a:rPr>
              <a:t>Selector de texto inteligente mejorado.</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a:t>
            </a:r>
            <a:r>
              <a:rPr lang="es-ES" dirty="0" err="1">
                <a:latin typeface="Rubik" panose="02000604000000020004" pitchFamily="2" charset="-79"/>
                <a:cs typeface="Rubik" panose="02000604000000020004" pitchFamily="2" charset="-79"/>
              </a:rPr>
              <a:t>notch</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las notificaciones. (Se muestran fotos o </a:t>
            </a:r>
            <a:r>
              <a:rPr lang="es-ES" dirty="0" err="1">
                <a:latin typeface="Rubik" panose="02000604000000020004" pitchFamily="2" charset="-79"/>
                <a:cs typeface="Rubik" panose="02000604000000020004" pitchFamily="2" charset="-79"/>
              </a:rPr>
              <a:t>stickers</a:t>
            </a:r>
            <a:r>
              <a:rPr lang="es-ES" dirty="0">
                <a:latin typeface="Rubik" panose="02000604000000020004" pitchFamily="2" charset="-79"/>
                <a:cs typeface="Rubik" panose="02000604000000020004" pitchFamily="2" charset="-79"/>
              </a:rPr>
              <a:t> en la propia notificación).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seguridad y en el rendimiento del dispositivo móvil.</a:t>
            </a:r>
          </a:p>
        </p:txBody>
      </p:sp>
    </p:spTree>
    <p:extLst>
      <p:ext uri="{BB962C8B-B14F-4D97-AF65-F5344CB8AC3E}">
        <p14:creationId xmlns:p14="http://schemas.microsoft.com/office/powerpoint/2010/main" val="411343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10 (10.0) </a:t>
            </a:r>
            <a:br>
              <a:rPr lang="es-ES" sz="2400" dirty="0"/>
            </a:br>
            <a:r>
              <a:rPr lang="es-ES" sz="2000" b="1" dirty="0"/>
              <a:t>septiembre 2018</a:t>
            </a:r>
          </a:p>
        </p:txBody>
      </p:sp>
      <p:pic>
        <p:nvPicPr>
          <p:cNvPr id="3" name="Picture 2" descr="Icon&#10;&#10;Description automatically generated">
            <a:extLst>
              <a:ext uri="{FF2B5EF4-FFF2-40B4-BE49-F238E27FC236}">
                <a16:creationId xmlns:a16="http://schemas.microsoft.com/office/drawing/2014/main" id="{6B4B205E-40A4-5A43-D2FC-6ECBB992F702}"/>
              </a:ext>
            </a:extLst>
          </p:cNvPr>
          <p:cNvPicPr>
            <a:picLocks noChangeAspect="1"/>
          </p:cNvPicPr>
          <p:nvPr/>
        </p:nvPicPr>
        <p:blipFill>
          <a:blip r:embed="rId3"/>
          <a:stretch>
            <a:fillRect/>
          </a:stretch>
        </p:blipFill>
        <p:spPr>
          <a:xfrm>
            <a:off x="4268033" y="378912"/>
            <a:ext cx="3125244" cy="1562622"/>
          </a:xfrm>
          <a:prstGeom prst="rect">
            <a:avLst/>
          </a:prstGeom>
        </p:spPr>
      </p:pic>
      <p:sp>
        <p:nvSpPr>
          <p:cNvPr id="4" name="TextBox 3">
            <a:extLst>
              <a:ext uri="{FF2B5EF4-FFF2-40B4-BE49-F238E27FC236}">
                <a16:creationId xmlns:a16="http://schemas.microsoft.com/office/drawing/2014/main" id="{4444C6DE-BDE3-5EA4-985E-7F5AC1E32409}"/>
              </a:ext>
            </a:extLst>
          </p:cNvPr>
          <p:cNvSpPr txBox="1"/>
          <p:nvPr/>
        </p:nvSpPr>
        <p:spPr>
          <a:xfrm>
            <a:off x="647700" y="1451444"/>
            <a:ext cx="7848600"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10.0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Modo oscuro en todo el sistema.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operar con banda de redes 5G.</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Introducción de Focus </a:t>
            </a:r>
            <a:r>
              <a:rPr lang="es-ES" dirty="0" err="1">
                <a:latin typeface="Rubik" panose="02000604000000020004" pitchFamily="2" charset="-79"/>
                <a:cs typeface="Rubik" panose="02000604000000020004" pitchFamily="2" charset="-79"/>
              </a:rPr>
              <a:t>Mode</a:t>
            </a:r>
            <a:r>
              <a:rPr lang="es-ES" dirty="0">
                <a:latin typeface="Rubik" panose="02000604000000020004" pitchFamily="2" charset="-79"/>
                <a:cs typeface="Rubik" panose="02000604000000020004" pitchFamily="2" charset="-79"/>
              </a:rPr>
              <a:t>. (Digital </a:t>
            </a:r>
            <a:r>
              <a:rPr lang="es-ES" dirty="0" err="1">
                <a:latin typeface="Rubik" panose="02000604000000020004" pitchFamily="2" charset="-79"/>
                <a:cs typeface="Rubik" panose="02000604000000020004" pitchFamily="2" charset="-79"/>
              </a:rPr>
              <a:t>Wellbeing</a:t>
            </a:r>
            <a:r>
              <a:rPr lang="es-ES" dirty="0">
                <a:latin typeface="Rubik" panose="02000604000000020004" pitchFamily="2" charset="-79"/>
                <a:cs typeface="Rubik" panose="02000604000000020004" pitchFamily="2" charset="-79"/>
              </a:rPr>
              <a:t> se renueva con esta opción, un modo "no molestar").</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Introducción de Live </a:t>
            </a:r>
            <a:r>
              <a:rPr lang="es-ES" dirty="0" err="1">
                <a:latin typeface="Rubik" panose="02000604000000020004" pitchFamily="2" charset="-79"/>
                <a:cs typeface="Rubik" panose="02000604000000020004" pitchFamily="2" charset="-79"/>
              </a:rPr>
              <a:t>Caption</a:t>
            </a:r>
            <a:r>
              <a:rPr lang="es-ES" dirty="0">
                <a:latin typeface="Rubik" panose="02000604000000020004" pitchFamily="2" charset="-79"/>
                <a:cs typeface="Rubik" panose="02000604000000020004" pitchFamily="2" charset="-79"/>
              </a:rPr>
              <a:t>. (Esta opción añadirá subtítulos de manera automática a cualquier tipo de contenido multimedia en vídeo o audio sin necesidad de conexión a Internet).</a:t>
            </a:r>
          </a:p>
          <a:p>
            <a:pPr>
              <a:buFont typeface="Arial" panose="020B0604020202020204" pitchFamily="34" charset="0"/>
              <a:buChar char="•"/>
            </a:pPr>
            <a:r>
              <a:rPr lang="es-ES" dirty="0">
                <a:latin typeface="Rubik" panose="02000604000000020004" pitchFamily="2" charset="-79"/>
                <a:cs typeface="Rubik" panose="02000604000000020004" pitchFamily="2" charset="-79"/>
              </a:rPr>
              <a:t>Introducción de una nueva función llamada </a:t>
            </a:r>
            <a:r>
              <a:rPr lang="es-ES" dirty="0" err="1">
                <a:latin typeface="Rubik" panose="02000604000000020004" pitchFamily="2" charset="-79"/>
                <a:cs typeface="Rubik" panose="02000604000000020004" pitchFamily="2" charset="-79"/>
              </a:rPr>
              <a:t>Bubbles</a:t>
            </a:r>
            <a:r>
              <a:rPr lang="es-ES" dirty="0">
                <a:latin typeface="Rubik" panose="02000604000000020004" pitchFamily="2" charset="-79"/>
                <a:cs typeface="Rubik" panose="02000604000000020004" pitchFamily="2" charset="-79"/>
              </a:rPr>
              <a:t>. (Integrada dentro del sistema de notificación, estas </a:t>
            </a:r>
            <a:r>
              <a:rPr lang="es-ES" dirty="0" err="1">
                <a:latin typeface="Rubik" panose="02000604000000020004" pitchFamily="2" charset="-79"/>
                <a:cs typeface="Rubik" panose="02000604000000020004" pitchFamily="2" charset="-79"/>
              </a:rPr>
              <a:t>bubbles</a:t>
            </a:r>
            <a:r>
              <a:rPr lang="es-ES" dirty="0">
                <a:latin typeface="Rubik" panose="02000604000000020004" pitchFamily="2" charset="-79"/>
                <a:cs typeface="Rubik" panose="02000604000000020004" pitchFamily="2" charset="-79"/>
              </a:rPr>
              <a:t> o burbujas, esencialmente, flotan sobre otro contenido en la pantalla, permitiendo al usuario hacer cosas rápida y fácilmente, como por ejemplo, responder a mensajes).</a:t>
            </a:r>
          </a:p>
          <a:p>
            <a:pPr>
              <a:buFont typeface="Arial" panose="020B0604020202020204" pitchFamily="34" charset="0"/>
              <a:buChar char="•"/>
            </a:pPr>
            <a:r>
              <a:rPr lang="es-ES" dirty="0">
                <a:latin typeface="Rubik" panose="02000604000000020004" pitchFamily="2" charset="-79"/>
                <a:cs typeface="Rubik" panose="02000604000000020004" pitchFamily="2" charset="-79"/>
              </a:rPr>
              <a:t>Control por intensidad de presión en pantalla. (Permite detectar la intensidad con la que el usuario presiona la pantalla del dispositivo).</a:t>
            </a:r>
          </a:p>
          <a:p>
            <a:pPr>
              <a:buFont typeface="Arial" panose="020B0604020202020204" pitchFamily="34" charset="0"/>
              <a:buChar char="•"/>
            </a:pPr>
            <a:r>
              <a:rPr lang="es-ES" dirty="0">
                <a:latin typeface="Rubik" panose="02000604000000020004" pitchFamily="2" charset="-79"/>
                <a:cs typeface="Rubik" panose="02000604000000020004" pitchFamily="2" charset="-79"/>
              </a:rPr>
              <a:t>Compartir la contraseña de una red </a:t>
            </a:r>
            <a:r>
              <a:rPr lang="es-ES" dirty="0" err="1">
                <a:latin typeface="Rubik" panose="02000604000000020004" pitchFamily="2" charset="-79"/>
                <a:cs typeface="Rubik" panose="02000604000000020004" pitchFamily="2" charset="-79"/>
              </a:rPr>
              <a:t>WiFi</a:t>
            </a:r>
            <a:r>
              <a:rPr lang="es-ES" dirty="0">
                <a:latin typeface="Rubik" panose="02000604000000020004" pitchFamily="2" charset="-79"/>
                <a:cs typeface="Rubik" panose="02000604000000020004" pitchFamily="2" charset="-79"/>
              </a:rPr>
              <a:t> a la que esté conectado el dispositivo mediante código QR.</a:t>
            </a:r>
          </a:p>
        </p:txBody>
      </p:sp>
    </p:spTree>
    <p:extLst>
      <p:ext uri="{BB962C8B-B14F-4D97-AF65-F5344CB8AC3E}">
        <p14:creationId xmlns:p14="http://schemas.microsoft.com/office/powerpoint/2010/main" val="150114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10 (10.0) </a:t>
            </a:r>
            <a:br>
              <a:rPr lang="es-ES" sz="2400" dirty="0"/>
            </a:br>
            <a:r>
              <a:rPr lang="es-ES" sz="2000" b="1" dirty="0"/>
              <a:t>septiembre 2018</a:t>
            </a:r>
          </a:p>
        </p:txBody>
      </p:sp>
      <p:pic>
        <p:nvPicPr>
          <p:cNvPr id="3" name="Picture 2" descr="Icon&#10;&#10;Description automatically generated">
            <a:extLst>
              <a:ext uri="{FF2B5EF4-FFF2-40B4-BE49-F238E27FC236}">
                <a16:creationId xmlns:a16="http://schemas.microsoft.com/office/drawing/2014/main" id="{6B4B205E-40A4-5A43-D2FC-6ECBB992F702}"/>
              </a:ext>
            </a:extLst>
          </p:cNvPr>
          <p:cNvPicPr>
            <a:picLocks noChangeAspect="1"/>
          </p:cNvPicPr>
          <p:nvPr/>
        </p:nvPicPr>
        <p:blipFill>
          <a:blip r:embed="rId3"/>
          <a:stretch>
            <a:fillRect/>
          </a:stretch>
        </p:blipFill>
        <p:spPr>
          <a:xfrm>
            <a:off x="4268033" y="378912"/>
            <a:ext cx="3125244" cy="1562622"/>
          </a:xfrm>
          <a:prstGeom prst="rect">
            <a:avLst/>
          </a:prstGeom>
        </p:spPr>
      </p:pic>
      <p:sp>
        <p:nvSpPr>
          <p:cNvPr id="4" name="TextBox 3">
            <a:extLst>
              <a:ext uri="{FF2B5EF4-FFF2-40B4-BE49-F238E27FC236}">
                <a16:creationId xmlns:a16="http://schemas.microsoft.com/office/drawing/2014/main" id="{4444C6DE-BDE3-5EA4-985E-7F5AC1E32409}"/>
              </a:ext>
            </a:extLst>
          </p:cNvPr>
          <p:cNvSpPr txBox="1"/>
          <p:nvPr/>
        </p:nvSpPr>
        <p:spPr>
          <a:xfrm>
            <a:off x="647700" y="1460342"/>
            <a:ext cx="7848600"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10.0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Dos modos de rendimiento. (Alto Rendimiento priorizará la velocidad y Baja Latencia priorizará una latencia más baja ideal para videojuegos, y también para llamadas o videollamadas).</a:t>
            </a:r>
          </a:p>
          <a:p>
            <a:pPr>
              <a:buFont typeface="Arial" panose="020B0604020202020204" pitchFamily="34" charset="0"/>
              <a:buChar char="•"/>
            </a:pPr>
            <a:r>
              <a:rPr lang="es-ES" dirty="0">
                <a:latin typeface="Rubik" panose="02000604000000020004" pitchFamily="2" charset="-79"/>
                <a:cs typeface="Rubik" panose="02000604000000020004" pitchFamily="2" charset="-79"/>
              </a:rPr>
              <a:t>Selección de colores en el tema.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nativo de reconocimiento facial 3D.</a:t>
            </a:r>
          </a:p>
          <a:p>
            <a:pPr>
              <a:buFont typeface="Arial" panose="020B0604020202020204" pitchFamily="34" charset="0"/>
              <a:buChar char="•"/>
            </a:pPr>
            <a:r>
              <a:rPr lang="es-ES" dirty="0">
                <a:latin typeface="Rubik" panose="02000604000000020004" pitchFamily="2" charset="-79"/>
                <a:cs typeface="Rubik" panose="02000604000000020004" pitchFamily="2" charset="-79"/>
              </a:rPr>
              <a:t>Gestión de permisos mejorada.</a:t>
            </a:r>
          </a:p>
          <a:p>
            <a:pPr>
              <a:buFont typeface="Arial" panose="020B0604020202020204" pitchFamily="34" charset="0"/>
              <a:buChar char="•"/>
            </a:pPr>
            <a:r>
              <a:rPr lang="es-ES" dirty="0">
                <a:latin typeface="Rubik" panose="02000604000000020004" pitchFamily="2" charset="-79"/>
                <a:cs typeface="Rubik" panose="02000604000000020004" pitchFamily="2" charset="-79"/>
              </a:rPr>
              <a:t>Mayor velocidad y eficiencia en Google </a:t>
            </a:r>
            <a:r>
              <a:rPr lang="es-ES" dirty="0" err="1">
                <a:latin typeface="Rubik" panose="02000604000000020004" pitchFamily="2" charset="-79"/>
                <a:cs typeface="Rubik" panose="02000604000000020004" pitchFamily="2" charset="-79"/>
              </a:rPr>
              <a:t>Assistant</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Modo escritorio. (Permitirá replicar el contenido de la pantalla del teléfono inteligente en un monitor externo mediante interfaz propia).</a:t>
            </a:r>
          </a:p>
          <a:p>
            <a:pPr>
              <a:buFont typeface="Arial" panose="020B0604020202020204" pitchFamily="34" charset="0"/>
              <a:buChar char="•"/>
            </a:pPr>
            <a:r>
              <a:rPr lang="es-ES" dirty="0">
                <a:latin typeface="Rubik" panose="02000604000000020004" pitchFamily="2" charset="-79"/>
                <a:cs typeface="Rubik" panose="02000604000000020004" pitchFamily="2" charset="-79"/>
              </a:rPr>
              <a:t>Google incorpora Pixel </a:t>
            </a:r>
            <a:r>
              <a:rPr lang="es-ES" dirty="0" err="1">
                <a:latin typeface="Rubik" panose="02000604000000020004" pitchFamily="2" charset="-79"/>
                <a:cs typeface="Rubik" panose="02000604000000020004" pitchFamily="2" charset="-79"/>
              </a:rPr>
              <a:t>Themes</a:t>
            </a:r>
            <a:r>
              <a:rPr lang="es-ES" dirty="0">
                <a:latin typeface="Rubik" panose="02000604000000020004" pitchFamily="2" charset="-79"/>
                <a:cs typeface="Rubik" panose="02000604000000020004" pitchFamily="2" charset="-79"/>
              </a:rPr>
              <a:t>. (Una aplicación que permite la personalización del aspecto de los iconos del sistema).</a:t>
            </a:r>
          </a:p>
          <a:p>
            <a:pPr>
              <a:buFont typeface="Arial" panose="020B0604020202020204" pitchFamily="34" charset="0"/>
              <a:buChar char="•"/>
            </a:pPr>
            <a:r>
              <a:rPr lang="es-ES" dirty="0">
                <a:latin typeface="Rubik" panose="02000604000000020004" pitchFamily="2" charset="-79"/>
                <a:cs typeface="Rubik" panose="02000604000000020004" pitchFamily="2" charset="-79"/>
              </a:rPr>
              <a:t>Grabación en pantalla de forma nativa.</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teléfonos plegables. </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soporte de códecs de audio y foto.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Google Play </a:t>
            </a:r>
            <a:r>
              <a:rPr lang="es-ES" dirty="0" err="1">
                <a:latin typeface="Rubik" panose="02000604000000020004" pitchFamily="2" charset="-79"/>
                <a:cs typeface="Rubik" panose="02000604000000020004" pitchFamily="2" charset="-79"/>
              </a:rPr>
              <a:t>Protect</a:t>
            </a:r>
            <a:r>
              <a:rPr lang="es-ES" dirty="0">
                <a:latin typeface="Rubik" panose="02000604000000020004" pitchFamily="2" charset="-79"/>
                <a:cs typeface="Rubik" panose="02000604000000020004" pitchFamily="2" charset="-79"/>
              </a:rPr>
              <a:t>.</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seguridad y privacidad del dispositivo.</a:t>
            </a:r>
          </a:p>
        </p:txBody>
      </p:sp>
    </p:spTree>
    <p:extLst>
      <p:ext uri="{BB962C8B-B14F-4D97-AF65-F5344CB8AC3E}">
        <p14:creationId xmlns:p14="http://schemas.microsoft.com/office/powerpoint/2010/main" val="241847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11 (11.0) </a:t>
            </a:r>
            <a:br>
              <a:rPr lang="es-ES" sz="2400" dirty="0"/>
            </a:br>
            <a:r>
              <a:rPr lang="es-ES" sz="2000" b="1" dirty="0"/>
              <a:t>septiembre 2020</a:t>
            </a:r>
          </a:p>
        </p:txBody>
      </p:sp>
      <p:pic>
        <p:nvPicPr>
          <p:cNvPr id="3" name="Picture 2" descr="Logo, company name&#10;&#10;Description automatically generated">
            <a:extLst>
              <a:ext uri="{FF2B5EF4-FFF2-40B4-BE49-F238E27FC236}">
                <a16:creationId xmlns:a16="http://schemas.microsoft.com/office/drawing/2014/main" id="{75DF2665-CA72-85CF-BF24-11ED60BE219B}"/>
              </a:ext>
            </a:extLst>
          </p:cNvPr>
          <p:cNvPicPr>
            <a:picLocks noChangeAspect="1"/>
          </p:cNvPicPr>
          <p:nvPr/>
        </p:nvPicPr>
        <p:blipFill>
          <a:blip r:embed="rId3"/>
          <a:stretch>
            <a:fillRect/>
          </a:stretch>
        </p:blipFill>
        <p:spPr>
          <a:xfrm>
            <a:off x="4268033" y="142262"/>
            <a:ext cx="3753953" cy="2112424"/>
          </a:xfrm>
          <a:prstGeom prst="rect">
            <a:avLst/>
          </a:prstGeom>
        </p:spPr>
      </p:pic>
      <p:sp>
        <p:nvSpPr>
          <p:cNvPr id="4" name="TextBox 3">
            <a:extLst>
              <a:ext uri="{FF2B5EF4-FFF2-40B4-BE49-F238E27FC236}">
                <a16:creationId xmlns:a16="http://schemas.microsoft.com/office/drawing/2014/main" id="{F7AFD18F-1B76-FF0F-DB47-2856167D1B60}"/>
              </a:ext>
            </a:extLst>
          </p:cNvPr>
          <p:cNvSpPr txBox="1"/>
          <p:nvPr/>
        </p:nvSpPr>
        <p:spPr>
          <a:xfrm>
            <a:off x="782940" y="1518569"/>
            <a:ext cx="7990114"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11.0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Burbujas flotantes para notificaciones. Introducción de la función </a:t>
            </a:r>
            <a:r>
              <a:rPr lang="es-ES" dirty="0" err="1">
                <a:latin typeface="Rubik" panose="02000604000000020004" pitchFamily="2" charset="-79"/>
                <a:cs typeface="Rubik" panose="02000604000000020004" pitchFamily="2" charset="-79"/>
              </a:rPr>
              <a:t>Nearby</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Sharing</a:t>
            </a:r>
            <a:r>
              <a:rPr lang="es-ES" dirty="0">
                <a:latin typeface="Rubik" panose="02000604000000020004" pitchFamily="2" charset="-79"/>
                <a:cs typeface="Rubik" panose="02000604000000020004" pitchFamily="2" charset="-79"/>
              </a:rPr>
              <a:t>, anteriormente conocida como </a:t>
            </a:r>
            <a:r>
              <a:rPr lang="es-ES" dirty="0" err="1">
                <a:latin typeface="Rubik" panose="02000604000000020004" pitchFamily="2" charset="-79"/>
                <a:cs typeface="Rubik" panose="02000604000000020004" pitchFamily="2" charset="-79"/>
              </a:rPr>
              <a:t>Fast</a:t>
            </a:r>
            <a:r>
              <a:rPr lang="es-ES" dirty="0">
                <a:latin typeface="Rubik" panose="02000604000000020004" pitchFamily="2" charset="-79"/>
                <a:cs typeface="Rubik" panose="02000604000000020004" pitchFamily="2" charset="-79"/>
              </a:rPr>
              <a:t> </a:t>
            </a:r>
            <a:r>
              <a:rPr lang="es-ES" dirty="0" err="1">
                <a:latin typeface="Rubik" panose="02000604000000020004" pitchFamily="2" charset="-79"/>
                <a:cs typeface="Rubik" panose="02000604000000020004" pitchFamily="2" charset="-79"/>
              </a:rPr>
              <a:t>Sharing</a:t>
            </a:r>
            <a:r>
              <a:rPr lang="es-ES" dirty="0">
                <a:latin typeface="Rubik" panose="02000604000000020004" pitchFamily="2" charset="-79"/>
                <a:cs typeface="Rubik" panose="02000604000000020004" pitchFamily="2" charset="-79"/>
              </a:rPr>
              <a:t>. (Será posible enviar todo tipo de contenido entre dispositivos sin utilizar conexión a Internet).</a:t>
            </a:r>
          </a:p>
          <a:p>
            <a:pPr>
              <a:buFont typeface="Arial" panose="020B0604020202020204" pitchFamily="34" charset="0"/>
              <a:buChar char="•"/>
            </a:pPr>
            <a:r>
              <a:rPr lang="es-ES" dirty="0">
                <a:latin typeface="Rubik" panose="02000604000000020004" pitchFamily="2" charset="-79"/>
                <a:cs typeface="Rubik" panose="02000604000000020004" pitchFamily="2" charset="-79"/>
              </a:rPr>
              <a:t>Acceso al reproductor de música a través de los ajustes rápidos.</a:t>
            </a:r>
          </a:p>
          <a:p>
            <a:pPr>
              <a:buFont typeface="Arial" panose="020B0604020202020204" pitchFamily="34" charset="0"/>
              <a:buChar char="•"/>
            </a:pPr>
            <a:r>
              <a:rPr lang="es-ES" dirty="0">
                <a:latin typeface="Rubik" panose="02000604000000020004" pitchFamily="2" charset="-79"/>
                <a:cs typeface="Rubik" panose="02000604000000020004" pitchFamily="2" charset="-79"/>
              </a:rPr>
              <a:t>El modo oscuro agrega una nueva opción por la que será posible activarlo o desactivarlo según la hora del día.</a:t>
            </a:r>
          </a:p>
          <a:p>
            <a:pPr>
              <a:buFont typeface="Arial" panose="020B0604020202020204" pitchFamily="34" charset="0"/>
              <a:buChar char="•"/>
            </a:pPr>
            <a:r>
              <a:rPr lang="es-ES" dirty="0">
                <a:latin typeface="Rubik" panose="02000604000000020004" pitchFamily="2" charset="-79"/>
                <a:cs typeface="Rubik" panose="02000604000000020004" pitchFamily="2" charset="-79"/>
              </a:rPr>
              <a:t>El modo Bluetooth permanecerá encendido cuando se active el modo avión.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Nuevos emojis.</a:t>
            </a:r>
          </a:p>
          <a:p>
            <a:pPr>
              <a:buFont typeface="Arial" panose="020B0604020202020204" pitchFamily="34" charset="0"/>
              <a:buChar char="•"/>
            </a:pPr>
            <a:r>
              <a:rPr lang="es-ES" dirty="0">
                <a:latin typeface="Rubik" panose="02000604000000020004" pitchFamily="2" charset="-79"/>
                <a:cs typeface="Rubik" panose="02000604000000020004" pitchFamily="2" charset="-79"/>
              </a:rPr>
              <a:t>Rediseño de iconos de la interfaz.</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Nuevo menú de apagado. (Será posible escoger qué opciones deben aparecer en el menú).</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mostrarán sugerencias de aplicaciones en la interfaz, las cuales serán seleccionadas por Android dependiendo de las rutinas y gustos personales del usuario.</a:t>
            </a:r>
          </a:p>
        </p:txBody>
      </p:sp>
    </p:spTree>
    <p:extLst>
      <p:ext uri="{BB962C8B-B14F-4D97-AF65-F5344CB8AC3E}">
        <p14:creationId xmlns:p14="http://schemas.microsoft.com/office/powerpoint/2010/main" val="2666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11 (11.0) </a:t>
            </a:r>
            <a:br>
              <a:rPr lang="es-ES" sz="2400" dirty="0"/>
            </a:br>
            <a:r>
              <a:rPr lang="es-ES" sz="2000" b="1" dirty="0"/>
              <a:t>septiembre 2020</a:t>
            </a:r>
          </a:p>
        </p:txBody>
      </p:sp>
      <p:pic>
        <p:nvPicPr>
          <p:cNvPr id="3" name="Picture 2" descr="Logo, company name&#10;&#10;Description automatically generated">
            <a:extLst>
              <a:ext uri="{FF2B5EF4-FFF2-40B4-BE49-F238E27FC236}">
                <a16:creationId xmlns:a16="http://schemas.microsoft.com/office/drawing/2014/main" id="{75DF2665-CA72-85CF-BF24-11ED60BE219B}"/>
              </a:ext>
            </a:extLst>
          </p:cNvPr>
          <p:cNvPicPr>
            <a:picLocks noChangeAspect="1"/>
          </p:cNvPicPr>
          <p:nvPr/>
        </p:nvPicPr>
        <p:blipFill>
          <a:blip r:embed="rId3"/>
          <a:stretch>
            <a:fillRect/>
          </a:stretch>
        </p:blipFill>
        <p:spPr>
          <a:xfrm>
            <a:off x="4268033" y="142262"/>
            <a:ext cx="3753953" cy="2112424"/>
          </a:xfrm>
          <a:prstGeom prst="rect">
            <a:avLst/>
          </a:prstGeom>
        </p:spPr>
      </p:pic>
      <p:sp>
        <p:nvSpPr>
          <p:cNvPr id="4" name="TextBox 3">
            <a:extLst>
              <a:ext uri="{FF2B5EF4-FFF2-40B4-BE49-F238E27FC236}">
                <a16:creationId xmlns:a16="http://schemas.microsoft.com/office/drawing/2014/main" id="{F7AFD18F-1B76-FF0F-DB47-2856167D1B60}"/>
              </a:ext>
            </a:extLst>
          </p:cNvPr>
          <p:cNvSpPr txBox="1"/>
          <p:nvPr/>
        </p:nvSpPr>
        <p:spPr>
          <a:xfrm>
            <a:off x="782943" y="1521091"/>
            <a:ext cx="799011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11.0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Integración de nuevo centro de control de electrodomésticos conectados. (Se podrá controlar cualquier aparato electrónico conectado a la red de casa desde un acceso directo de la nueva interfaz).</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de conectividad y experiencia en el uso de redes 5G.</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para ángulo de pantalla en móviles plegables.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API de detección de llamadas spam.</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agrega la opción para aumentar la sensibilidad táctil del dispositivo en el menú de configuración. (Será útil para los usuarios que utilizan protectores de pantalla en los dispositivos móviles).</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podrá silenciar notificaciones de algunas apps que suelen ocupar espacio en la pantalla y no se pueden eliminar.</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Asistente de Google con la voz. Conexión inalámbrica para Android Auto.</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la privacidad y seguridad del dispositivo.</a:t>
            </a:r>
          </a:p>
        </p:txBody>
      </p:sp>
    </p:spTree>
    <p:extLst>
      <p:ext uri="{BB962C8B-B14F-4D97-AF65-F5344CB8AC3E}">
        <p14:creationId xmlns:p14="http://schemas.microsoft.com/office/powerpoint/2010/main" val="43541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9A4B42EF-1BC2-9ED5-9A5F-4E7762A4E5D6}"/>
              </a:ext>
            </a:extLst>
          </p:cNvPr>
          <p:cNvPicPr>
            <a:picLocks noChangeAspect="1"/>
          </p:cNvPicPr>
          <p:nvPr/>
        </p:nvPicPr>
        <p:blipFill>
          <a:blip r:embed="rId3"/>
          <a:stretch>
            <a:fillRect/>
          </a:stretch>
        </p:blipFill>
        <p:spPr>
          <a:xfrm>
            <a:off x="3106454" y="1"/>
            <a:ext cx="4083799" cy="2592888"/>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572000" cy="1355566"/>
          </a:xfrm>
        </p:spPr>
        <p:txBody>
          <a:bodyPr>
            <a:normAutofit fontScale="90000"/>
          </a:bodyPr>
          <a:lstStyle/>
          <a:p>
            <a:r>
              <a:rPr lang="es-ES" dirty="0"/>
              <a:t>Android 12  (12.0 – 12L) </a:t>
            </a:r>
            <a:br>
              <a:rPr lang="es-ES" sz="2400" dirty="0"/>
            </a:br>
            <a:r>
              <a:rPr lang="es-ES" sz="2000" b="1" dirty="0"/>
              <a:t>octubre 2021</a:t>
            </a:r>
          </a:p>
        </p:txBody>
      </p:sp>
      <p:sp>
        <p:nvSpPr>
          <p:cNvPr id="3" name="TextBox 2">
            <a:extLst>
              <a:ext uri="{FF2B5EF4-FFF2-40B4-BE49-F238E27FC236}">
                <a16:creationId xmlns:a16="http://schemas.microsoft.com/office/drawing/2014/main" id="{F2EA8B0E-D71E-FA9C-2897-BF86E606FD49}"/>
              </a:ext>
            </a:extLst>
          </p:cNvPr>
          <p:cNvSpPr txBox="1"/>
          <p:nvPr/>
        </p:nvSpPr>
        <p:spPr>
          <a:xfrm>
            <a:off x="696684" y="1531188"/>
            <a:ext cx="7903029"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12.0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El lenguaje de la UI del sistema, </a:t>
            </a:r>
            <a:r>
              <a:rPr lang="es-ES" i="1" dirty="0">
                <a:latin typeface="Rubik" panose="02000604000000020004" pitchFamily="2" charset="-79"/>
                <a:cs typeface="Rubik" panose="02000604000000020004" pitchFamily="2" charset="-79"/>
              </a:rPr>
              <a:t>Material </a:t>
            </a:r>
            <a:r>
              <a:rPr lang="es-ES" i="1" dirty="0" err="1">
                <a:latin typeface="Rubik" panose="02000604000000020004" pitchFamily="2" charset="-79"/>
                <a:cs typeface="Rubik" panose="02000604000000020004" pitchFamily="2" charset="-79"/>
              </a:rPr>
              <a:t>Design</a:t>
            </a:r>
            <a:r>
              <a:rPr lang="es-ES" dirty="0">
                <a:latin typeface="Rubik" panose="02000604000000020004" pitchFamily="2" charset="-79"/>
                <a:cs typeface="Rubik" panose="02000604000000020004" pitchFamily="2" charset="-79"/>
              </a:rPr>
              <a:t> evoluciona a </a:t>
            </a:r>
            <a:r>
              <a:rPr lang="es-ES" i="1" dirty="0">
                <a:latin typeface="Rubik" panose="02000604000000020004" pitchFamily="2" charset="-79"/>
                <a:cs typeface="Rubik" panose="02000604000000020004" pitchFamily="2" charset="-79"/>
              </a:rPr>
              <a:t>Material </a:t>
            </a:r>
            <a:r>
              <a:rPr lang="es-ES" i="1" dirty="0" err="1">
                <a:latin typeface="Rubik" panose="02000604000000020004" pitchFamily="2" charset="-79"/>
                <a:cs typeface="Rubik" panose="02000604000000020004" pitchFamily="2" charset="-79"/>
              </a:rPr>
              <a:t>You</a:t>
            </a:r>
            <a:r>
              <a:rPr lang="es-ES" dirty="0">
                <a:latin typeface="Rubik" panose="02000604000000020004" pitchFamily="2" charset="-79"/>
                <a:cs typeface="Rubik" panose="02000604000000020004" pitchFamily="2" charset="-79"/>
              </a:rPr>
              <a:t> con nuevos colores de acento personalizable.</a:t>
            </a:r>
          </a:p>
          <a:p>
            <a:pPr>
              <a:buFont typeface="Arial" panose="020B0604020202020204" pitchFamily="34" charset="0"/>
              <a:buChar char="•"/>
            </a:pPr>
            <a:r>
              <a:rPr lang="es-ES" dirty="0">
                <a:latin typeface="Rubik" panose="02000604000000020004" pitchFamily="2" charset="-79"/>
                <a:cs typeface="Rubik" panose="02000604000000020004" pitchFamily="2" charset="-79"/>
              </a:rPr>
              <a:t>Soporte del formato AVIF para imágenes (más ligeras que JPG).</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API para los gestos de navegación</a:t>
            </a:r>
          </a:p>
          <a:p>
            <a:pPr>
              <a:buFont typeface="Arial" panose="020B0604020202020204" pitchFamily="34" charset="0"/>
              <a:buChar char="•"/>
            </a:pPr>
            <a:r>
              <a:rPr lang="es-ES" dirty="0">
                <a:latin typeface="Rubik" panose="02000604000000020004" pitchFamily="2" charset="-79"/>
                <a:cs typeface="Rubik" panose="02000604000000020004" pitchFamily="2" charset="-79"/>
              </a:rPr>
              <a:t>Corrección de errores e instalación de mejoras de apps más ágil gracias a la actualización de Android </a:t>
            </a:r>
            <a:r>
              <a:rPr lang="es-ES" dirty="0" err="1">
                <a:latin typeface="Rubik" panose="02000604000000020004" pitchFamily="2" charset="-79"/>
                <a:cs typeface="Rubik" panose="02000604000000020004" pitchFamily="2" charset="-79"/>
              </a:rPr>
              <a:t>Runtime</a:t>
            </a:r>
            <a:r>
              <a:rPr lang="es-ES" dirty="0">
                <a:latin typeface="Rubik" panose="02000604000000020004" pitchFamily="2" charset="-79"/>
                <a:cs typeface="Rubik" panose="02000604000000020004" pitchFamily="2" charset="-79"/>
              </a:rPr>
              <a:t> (ART) desde Google Play, para que las actualizaciones de seguridad, y otras mejoras lleguen más rápido.</a:t>
            </a:r>
          </a:p>
          <a:p>
            <a:pPr>
              <a:buFont typeface="Arial" panose="020B0604020202020204" pitchFamily="34" charset="0"/>
              <a:buChar char="•"/>
            </a:pPr>
            <a:r>
              <a:rPr lang="es-ES" dirty="0">
                <a:latin typeface="Rubik" panose="02000604000000020004" pitchFamily="2" charset="-79"/>
                <a:cs typeface="Rubik" panose="02000604000000020004" pitchFamily="2" charset="-79"/>
              </a:rPr>
              <a:t>Nueva papelera de reciclaje (en Android 11 se implementó de manera oculta pero estará disponible al usuario)</a:t>
            </a:r>
          </a:p>
          <a:p>
            <a:pPr>
              <a:buFont typeface="Arial" panose="020B0604020202020204" pitchFamily="34" charset="0"/>
              <a:buChar char="•"/>
            </a:pPr>
            <a:r>
              <a:rPr lang="es-ES" dirty="0">
                <a:latin typeface="Rubik" panose="02000604000000020004" pitchFamily="2" charset="-79"/>
                <a:cs typeface="Rubik" panose="02000604000000020004" pitchFamily="2" charset="-79"/>
              </a:rPr>
              <a:t>Android 12 estrena una sección dedicada a la privacidad donde el sistema irá informando de manera gráfica sobre el uso que hicieron las apps de los datos, también quedarán registrados los accesos a la cámara y al micrófono.</a:t>
            </a:r>
          </a:p>
          <a:p>
            <a:pPr>
              <a:buFont typeface="Arial" panose="020B0604020202020204" pitchFamily="34" charset="0"/>
              <a:buChar char="•"/>
            </a:pPr>
            <a:r>
              <a:rPr lang="es-ES" dirty="0">
                <a:latin typeface="Rubik" panose="02000604000000020004" pitchFamily="2" charset="-79"/>
                <a:cs typeface="Rubik" panose="02000604000000020004" pitchFamily="2" charset="-79"/>
              </a:rPr>
              <a:t>Se implementa las capturas de pantalla con desplazamiento (en Android 11 no llegó a funcionar)</a:t>
            </a:r>
          </a:p>
        </p:txBody>
      </p:sp>
    </p:spTree>
    <p:extLst>
      <p:ext uri="{BB962C8B-B14F-4D97-AF65-F5344CB8AC3E}">
        <p14:creationId xmlns:p14="http://schemas.microsoft.com/office/powerpoint/2010/main" val="20241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4B7B5A32-5900-D7E1-27CB-D3368EFF89D8}"/>
              </a:ext>
            </a:extLst>
          </p:cNvPr>
          <p:cNvPicPr>
            <a:picLocks noChangeAspect="1"/>
          </p:cNvPicPr>
          <p:nvPr/>
        </p:nvPicPr>
        <p:blipFill>
          <a:blip r:embed="rId3"/>
          <a:stretch>
            <a:fillRect/>
          </a:stretch>
        </p:blipFill>
        <p:spPr>
          <a:xfrm>
            <a:off x="3557392" y="179105"/>
            <a:ext cx="3686911" cy="2074087"/>
          </a:xfrm>
          <a:prstGeom prst="rect">
            <a:avLst/>
          </a:prstGeom>
        </p:spPr>
      </p:pic>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0"/>
            <a:ext cx="4268033" cy="1355566"/>
          </a:xfrm>
        </p:spPr>
        <p:txBody>
          <a:bodyPr>
            <a:normAutofit/>
          </a:bodyPr>
          <a:lstStyle/>
          <a:p>
            <a:r>
              <a:rPr lang="es-ES" dirty="0"/>
              <a:t>Android 13 (13.0) </a:t>
            </a:r>
            <a:br>
              <a:rPr lang="es-ES" sz="2400" dirty="0"/>
            </a:br>
            <a:r>
              <a:rPr lang="es-ES" sz="2000" b="1" dirty="0"/>
              <a:t>agosto 2022</a:t>
            </a:r>
          </a:p>
        </p:txBody>
      </p:sp>
      <p:sp>
        <p:nvSpPr>
          <p:cNvPr id="2" name="TextBox 1">
            <a:extLst>
              <a:ext uri="{FF2B5EF4-FFF2-40B4-BE49-F238E27FC236}">
                <a16:creationId xmlns:a16="http://schemas.microsoft.com/office/drawing/2014/main" id="{C541286B-9BBC-E7E7-41DE-572C1C7D54C2}"/>
              </a:ext>
            </a:extLst>
          </p:cNvPr>
          <p:cNvSpPr txBox="1"/>
          <p:nvPr/>
        </p:nvSpPr>
        <p:spPr>
          <a:xfrm>
            <a:off x="696684" y="1531188"/>
            <a:ext cx="7903029"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dirty="0">
                <a:latin typeface="Rubik" panose="02000604000000020004" pitchFamily="2" charset="-79"/>
                <a:cs typeface="Rubik" panose="02000604000000020004" pitchFamily="2" charset="-79"/>
              </a:rPr>
              <a:t>13.0</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a:t>
            </a:r>
            <a:r>
              <a:rPr lang="es-ES" dirty="0" err="1">
                <a:latin typeface="Rubik" panose="02000604000000020004" pitchFamily="2" charset="-79"/>
                <a:cs typeface="Rubik" panose="02000604000000020004" pitchFamily="2" charset="-79"/>
              </a:rPr>
              <a:t>clipboard</a:t>
            </a:r>
            <a:r>
              <a:rPr lang="es-ES" dirty="0">
                <a:latin typeface="Rubik" panose="02000604000000020004" pitchFamily="2" charset="-79"/>
                <a:cs typeface="Rubik" panose="02000604000000020004" pitchFamily="2" charset="-79"/>
              </a:rPr>
              <a:t> (copiar y pegar, texto o imágenes con la posibilidad de editar estas últimas. Este </a:t>
            </a:r>
            <a:r>
              <a:rPr lang="es-ES" dirty="0" err="1">
                <a:latin typeface="Rubik" panose="02000604000000020004" pitchFamily="2" charset="-79"/>
                <a:cs typeface="Rubik" panose="02000604000000020004" pitchFamily="2" charset="-79"/>
              </a:rPr>
              <a:t>clipboard</a:t>
            </a:r>
            <a:r>
              <a:rPr lang="es-ES" dirty="0">
                <a:latin typeface="Rubik" panose="02000604000000020004" pitchFamily="2" charset="-79"/>
                <a:cs typeface="Rubik" panose="02000604000000020004" pitchFamily="2" charset="-79"/>
              </a:rPr>
              <a:t>, se actualiza).</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seguridad (se puede elegir a qué fotos, por ejemplo, se da acceso; o en las notificaciones).</a:t>
            </a:r>
          </a:p>
          <a:p>
            <a:pPr>
              <a:buFont typeface="Arial" panose="020B0604020202020204" pitchFamily="34" charset="0"/>
              <a:buChar char="•"/>
            </a:pPr>
            <a:r>
              <a:rPr lang="es-ES" dirty="0">
                <a:latin typeface="Rubik" panose="02000604000000020004" pitchFamily="2" charset="-79"/>
                <a:cs typeface="Rubik" panose="02000604000000020004" pitchFamily="2" charset="-79"/>
              </a:rPr>
              <a:t>Mejoras en el audio (mejoras de rendimiento y economía). *</a:t>
            </a:r>
          </a:p>
          <a:p>
            <a:pPr>
              <a:buFont typeface="Arial" panose="020B0604020202020204" pitchFamily="34" charset="0"/>
              <a:buChar char="•"/>
            </a:pPr>
            <a:r>
              <a:rPr lang="es-ES" dirty="0">
                <a:latin typeface="Rubik" panose="02000604000000020004" pitchFamily="2" charset="-79"/>
                <a:cs typeface="Rubik" panose="02000604000000020004" pitchFamily="2" charset="-79"/>
              </a:rPr>
              <a:t>Los idiomas soportados por cada app se pueden elegir.</a:t>
            </a:r>
          </a:p>
          <a:p>
            <a:pPr>
              <a:buFont typeface="Arial" panose="020B0604020202020204" pitchFamily="34" charset="0"/>
              <a:buChar char="•"/>
            </a:pPr>
            <a:r>
              <a:rPr lang="es-ES" dirty="0">
                <a:latin typeface="Rubik" panose="02000604000000020004" pitchFamily="2" charset="-79"/>
                <a:cs typeface="Rubik" panose="02000604000000020004" pitchFamily="2" charset="-79"/>
              </a:rPr>
              <a:t>Estética: Material IU, mas opciones en </a:t>
            </a:r>
            <a:r>
              <a:rPr lang="es-ES" dirty="0" err="1">
                <a:latin typeface="Rubik" panose="02000604000000020004" pitchFamily="2" charset="-79"/>
                <a:cs typeface="Rubik" panose="02000604000000020004" pitchFamily="2" charset="-79"/>
              </a:rPr>
              <a:t>wallpaper</a:t>
            </a:r>
            <a:r>
              <a:rPr lang="es-ES" dirty="0">
                <a:latin typeface="Rubik" panose="02000604000000020004" pitchFamily="2" charset="-79"/>
                <a:cs typeface="Rubik" panose="02000604000000020004" pitchFamily="2" charset="-79"/>
              </a:rPr>
              <a:t>, colores adecuados a portada de </a:t>
            </a:r>
            <a:r>
              <a:rPr lang="es-ES" dirty="0" err="1">
                <a:latin typeface="Rubik" panose="02000604000000020004" pitchFamily="2" charset="-79"/>
                <a:cs typeface="Rubik" panose="02000604000000020004" pitchFamily="2" charset="-79"/>
              </a:rPr>
              <a:t>álbums</a:t>
            </a:r>
            <a:r>
              <a:rPr lang="es-ES" dirty="0">
                <a:latin typeface="Rubik" panose="02000604000000020004" pitchFamily="2" charset="-79"/>
                <a:cs typeface="Rubik" panose="02000604000000020004" pitchFamily="2" charset="-79"/>
              </a:rPr>
              <a:t> musicales.</a:t>
            </a:r>
          </a:p>
          <a:p>
            <a:pPr>
              <a:buFont typeface="Arial" panose="020B0604020202020204" pitchFamily="34" charset="0"/>
              <a:buChar char="•"/>
            </a:pPr>
            <a:endParaRPr lang="es-ES" dirty="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6060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7" name="Título 1">
            <a:extLst>
              <a:ext uri="{FF2B5EF4-FFF2-40B4-BE49-F238E27FC236}">
                <a16:creationId xmlns:a16="http://schemas.microsoft.com/office/drawing/2014/main" id="{637E8088-BBCC-CCAD-CC41-A9973A37D74F}"/>
              </a:ext>
            </a:extLst>
          </p:cNvPr>
          <p:cNvSpPr>
            <a:spLocks noGrp="1"/>
          </p:cNvSpPr>
          <p:nvPr>
            <p:ph type="title"/>
          </p:nvPr>
        </p:nvSpPr>
        <p:spPr>
          <a:xfrm>
            <a:off x="0" y="10662"/>
            <a:ext cx="4268033" cy="1355566"/>
          </a:xfrm>
        </p:spPr>
        <p:txBody>
          <a:bodyPr>
            <a:normAutofit/>
          </a:bodyPr>
          <a:lstStyle/>
          <a:p>
            <a:r>
              <a:rPr lang="es-ES" sz="2400" dirty="0" err="1"/>
              <a:t>Achitecture</a:t>
            </a:r>
            <a:endParaRPr lang="es-ES" sz="2400" dirty="0"/>
          </a:p>
        </p:txBody>
      </p:sp>
      <p:pic>
        <p:nvPicPr>
          <p:cNvPr id="3" name="Picture 2" descr="Graphical user interface&#10;&#10;Description automatically generated">
            <a:extLst>
              <a:ext uri="{FF2B5EF4-FFF2-40B4-BE49-F238E27FC236}">
                <a16:creationId xmlns:a16="http://schemas.microsoft.com/office/drawing/2014/main" id="{DC6EF1D5-6268-40F2-65B0-6974A9E6694E}"/>
              </a:ext>
            </a:extLst>
          </p:cNvPr>
          <p:cNvPicPr>
            <a:picLocks noChangeAspect="1"/>
          </p:cNvPicPr>
          <p:nvPr/>
        </p:nvPicPr>
        <p:blipFill>
          <a:blip r:embed="rId3"/>
          <a:stretch>
            <a:fillRect/>
          </a:stretch>
        </p:blipFill>
        <p:spPr>
          <a:xfrm>
            <a:off x="1614578" y="1059254"/>
            <a:ext cx="6881228" cy="5584277"/>
          </a:xfrm>
          <a:prstGeom prst="rect">
            <a:avLst/>
          </a:prstGeom>
        </p:spPr>
      </p:pic>
    </p:spTree>
    <p:extLst>
      <p:ext uri="{BB962C8B-B14F-4D97-AF65-F5344CB8AC3E}">
        <p14:creationId xmlns:p14="http://schemas.microsoft.com/office/powerpoint/2010/main" val="18677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holding a cell phone&#10;&#10;Description automatically generated with medium confidence">
            <a:extLst>
              <a:ext uri="{FF2B5EF4-FFF2-40B4-BE49-F238E27FC236}">
                <a16:creationId xmlns:a16="http://schemas.microsoft.com/office/drawing/2014/main" id="{3F7E8EF6-EB19-3AED-55CD-21B964EBC5C4}"/>
              </a:ext>
            </a:extLst>
          </p:cNvPr>
          <p:cNvPicPr>
            <a:picLocks noChangeAspect="1"/>
          </p:cNvPicPr>
          <p:nvPr/>
        </p:nvPicPr>
        <p:blipFill>
          <a:blip r:embed="rId3"/>
          <a:stretch>
            <a:fillRect/>
          </a:stretch>
        </p:blipFill>
        <p:spPr>
          <a:xfrm>
            <a:off x="604157" y="747259"/>
            <a:ext cx="7935686" cy="5290457"/>
          </a:xfrm>
          <a:prstGeom prst="rect">
            <a:avLst/>
          </a:prstGeom>
        </p:spPr>
      </p:pic>
    </p:spTree>
    <p:extLst>
      <p:ext uri="{BB962C8B-B14F-4D97-AF65-F5344CB8AC3E}">
        <p14:creationId xmlns:p14="http://schemas.microsoft.com/office/powerpoint/2010/main" val="351482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hlinkClick r:id="rId3"/>
              </a:rPr>
              <a:t>Android Studio</a:t>
            </a:r>
            <a:endParaRPr lang="es-ES" dirty="0"/>
          </a:p>
          <a:p>
            <a:pPr marL="0" indent="0" algn="just">
              <a:buNone/>
            </a:pPr>
            <a:endParaRPr lang="es-ES" dirty="0"/>
          </a:p>
          <a:p>
            <a:pPr marL="0" indent="0" algn="just">
              <a:buNone/>
            </a:pPr>
            <a:endParaRPr lang="es-ES" dirty="0"/>
          </a:p>
        </p:txBody>
      </p:sp>
      <p:graphicFrame>
        <p:nvGraphicFramePr>
          <p:cNvPr id="3" name="Object 2">
            <a:hlinkClick r:id="rId3"/>
            <a:extLst>
              <a:ext uri="{FF2B5EF4-FFF2-40B4-BE49-F238E27FC236}">
                <a16:creationId xmlns:a16="http://schemas.microsoft.com/office/drawing/2014/main" id="{A09BF037-C283-E2C5-94F5-F3E666EE6329}"/>
              </a:ext>
            </a:extLst>
          </p:cNvPr>
          <p:cNvGraphicFramePr>
            <a:graphicFrameLocks noChangeAspect="1"/>
          </p:cNvGraphicFramePr>
          <p:nvPr>
            <p:extLst>
              <p:ext uri="{D42A27DB-BD31-4B8C-83A1-F6EECF244321}">
                <p14:modId xmlns:p14="http://schemas.microsoft.com/office/powerpoint/2010/main" val="1195746672"/>
              </p:ext>
            </p:extLst>
          </p:nvPr>
        </p:nvGraphicFramePr>
        <p:xfrm>
          <a:off x="2736850" y="2930525"/>
          <a:ext cx="3670300" cy="1454150"/>
        </p:xfrm>
        <a:graphic>
          <a:graphicData uri="http://schemas.openxmlformats.org/presentationml/2006/ole">
            <mc:AlternateContent xmlns:mc="http://schemas.openxmlformats.org/markup-compatibility/2006">
              <mc:Choice xmlns:v="urn:schemas-microsoft-com:vml" Requires="v">
                <p:oleObj name="Bitmap Image" r:id="rId4" imgW="3670200" imgH="1454040" progId="PBrush">
                  <p:embed/>
                </p:oleObj>
              </mc:Choice>
              <mc:Fallback>
                <p:oleObj name="Bitmap Image" r:id="rId4" imgW="3670200" imgH="1454040" progId="PBrush">
                  <p:embed/>
                  <p:pic>
                    <p:nvPicPr>
                      <p:cNvPr id="0" name=""/>
                      <p:cNvPicPr/>
                      <p:nvPr/>
                    </p:nvPicPr>
                    <p:blipFill>
                      <a:blip r:embed="rId5"/>
                      <a:stretch>
                        <a:fillRect/>
                      </a:stretch>
                    </p:blipFill>
                    <p:spPr>
                      <a:xfrm>
                        <a:off x="2736850" y="2930525"/>
                        <a:ext cx="3670300" cy="1454150"/>
                      </a:xfrm>
                      <a:prstGeom prst="rect">
                        <a:avLst/>
                      </a:prstGeom>
                    </p:spPr>
                  </p:pic>
                </p:oleObj>
              </mc:Fallback>
            </mc:AlternateContent>
          </a:graphicData>
        </a:graphic>
      </p:graphicFrame>
    </p:spTree>
    <p:extLst>
      <p:ext uri="{BB962C8B-B14F-4D97-AF65-F5344CB8AC3E}">
        <p14:creationId xmlns:p14="http://schemas.microsoft.com/office/powerpoint/2010/main" val="195539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a:extLst>
              <a:ext uri="{FF2B5EF4-FFF2-40B4-BE49-F238E27FC236}">
                <a16:creationId xmlns:a16="http://schemas.microsoft.com/office/drawing/2014/main" id="{F5E514EE-66C7-B5F8-3F9A-88B4C9786866}"/>
              </a:ext>
            </a:extLst>
          </p:cNvPr>
          <p:cNvGraphicFramePr>
            <a:graphicFrameLocks noChangeAspect="1"/>
          </p:cNvGraphicFramePr>
          <p:nvPr>
            <p:extLst>
              <p:ext uri="{D42A27DB-BD31-4B8C-83A1-F6EECF244321}">
                <p14:modId xmlns:p14="http://schemas.microsoft.com/office/powerpoint/2010/main" val="241698731"/>
              </p:ext>
            </p:extLst>
          </p:nvPr>
        </p:nvGraphicFramePr>
        <p:xfrm>
          <a:off x="771605" y="1587057"/>
          <a:ext cx="7761072" cy="3343757"/>
        </p:xfrm>
        <a:graphic>
          <a:graphicData uri="http://schemas.openxmlformats.org/presentationml/2006/ole">
            <mc:AlternateContent xmlns:mc="http://schemas.openxmlformats.org/markup-compatibility/2006">
              <mc:Choice xmlns:v="urn:schemas-microsoft-com:vml" Requires="v">
                <p:oleObj name="Bitmap Image" r:id="rId3" imgW="7207200" imgH="3105000" progId="PBrush">
                  <p:embed/>
                </p:oleObj>
              </mc:Choice>
              <mc:Fallback>
                <p:oleObj name="Bitmap Image" r:id="rId3" imgW="7207200" imgH="3105000" progId="PBrush">
                  <p:embed/>
                  <p:pic>
                    <p:nvPicPr>
                      <p:cNvPr id="0" name=""/>
                      <p:cNvPicPr/>
                      <p:nvPr/>
                    </p:nvPicPr>
                    <p:blipFill>
                      <a:blip r:embed="rId4"/>
                      <a:stretch>
                        <a:fillRect/>
                      </a:stretch>
                    </p:blipFill>
                    <p:spPr>
                      <a:xfrm>
                        <a:off x="771605" y="1587057"/>
                        <a:ext cx="7761072" cy="3343757"/>
                      </a:xfrm>
                      <a:prstGeom prst="rect">
                        <a:avLst/>
                      </a:prstGeom>
                    </p:spPr>
                  </p:pic>
                </p:oleObj>
              </mc:Fallback>
            </mc:AlternateContent>
          </a:graphicData>
        </a:graphic>
      </p:graphicFrame>
    </p:spTree>
    <p:extLst>
      <p:ext uri="{BB962C8B-B14F-4D97-AF65-F5344CB8AC3E}">
        <p14:creationId xmlns:p14="http://schemas.microsoft.com/office/powerpoint/2010/main" val="385005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ubik Bold"/>
        <a:ea typeface="Rubik Bold"/>
        <a:cs typeface="Rubik Bold"/>
      </a:majorFont>
      <a:minorFont>
        <a:latin typeface="Rubik Bold"/>
        <a:ea typeface="Rubik Bold"/>
        <a:cs typeface="Rubik Bold"/>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effectStyle>
        <a:effectStyle>
          <a:effectLst/>
        </a:effectStyle>
        <a:effectStyle>
          <a:effectLst/>
        </a:effectStyle>
      </a:effectStyleLst>
      <a:bgFillStyleLst>
        <a:solidFill>
          <a:srgbClr val="FFFFFF"/>
        </a:solidFill>
        <a:solidFill>
          <a:srgbClr val="FFFFFF"/>
        </a:solidFill>
        <a:solidFill>
          <a:srgbClr val="FFFFFF"/>
        </a:soli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6E6333F091A840B61B3C978660F9BB" ma:contentTypeVersion="8" ma:contentTypeDescription="Create a new document." ma:contentTypeScope="" ma:versionID="3190e0b79c1f2cff4c06e7788c83385c">
  <xsd:schema xmlns:xsd="http://www.w3.org/2001/XMLSchema" xmlns:xs="http://www.w3.org/2001/XMLSchema" xmlns:p="http://schemas.microsoft.com/office/2006/metadata/properties" xmlns:ns2="c5d8f8e2-6e36-44e0-89f5-147cab0a7806" targetNamespace="http://schemas.microsoft.com/office/2006/metadata/properties" ma:root="true" ma:fieldsID="1fcf3e3c022dbbf4a3a67f010799b855" ns2:_="">
    <xsd:import namespace="c5d8f8e2-6e36-44e0-89f5-147cab0a780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d8f8e2-6e36-44e0-89f5-147cab0a78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C3DD7-36A9-4CB1-8F6D-1647E90C1B3D}">
  <ds:schemaRefs>
    <ds:schemaRef ds:uri="http://schemas.microsoft.com/office/2006/documentManagement/types"/>
    <ds:schemaRef ds:uri="http://purl.org/dc/terms/"/>
    <ds:schemaRef ds:uri="http://schemas.microsoft.com/office/2006/metadata/properti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c5d8f8e2-6e36-44e0-89f5-147cab0a7806"/>
  </ds:schemaRefs>
</ds:datastoreItem>
</file>

<file path=customXml/itemProps2.xml><?xml version="1.0" encoding="utf-8"?>
<ds:datastoreItem xmlns:ds="http://schemas.openxmlformats.org/officeDocument/2006/customXml" ds:itemID="{81DEF8EF-D928-4FB6-86F2-EB6EACD63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d8f8e2-6e36-44e0-89f5-147cab0a7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FDE9DB-815F-4818-9543-412C98F818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5302</TotalTime>
  <Words>13254</Words>
  <Application>Microsoft Office PowerPoint</Application>
  <PresentationFormat>On-screen Show (4:3)</PresentationFormat>
  <Paragraphs>1109</Paragraphs>
  <Slides>80</Slides>
  <Notes>80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0" baseType="lpstr">
      <vt:lpstr>Arial</vt:lpstr>
      <vt:lpstr>Calibri</vt:lpstr>
      <vt:lpstr>Helvetica Neue</vt:lpstr>
      <vt:lpstr>Helvetica Neue Medium</vt:lpstr>
      <vt:lpstr>Rubik</vt:lpstr>
      <vt:lpstr>Rubik Bold</vt:lpstr>
      <vt:lpstr>Rubik Regular</vt:lpstr>
      <vt:lpstr>Times New Roman</vt:lpstr>
      <vt:lpstr>White</vt:lpstr>
      <vt:lpstr>Bitmap Image</vt:lpstr>
      <vt:lpstr>Programación de Aplicaciones Móviles Nativas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contenidos</vt:lpstr>
      <vt:lpstr>PowerPoint Presentation</vt:lpstr>
      <vt:lpstr>Aplicaciones web</vt:lpstr>
      <vt:lpstr>Aplicaciones híbridas</vt:lpstr>
      <vt:lpstr>Aplicaciones web progresivas</vt:lpstr>
      <vt:lpstr>Aplicaciones nativas</vt:lpstr>
      <vt:lpstr>PowerPoint Presentation</vt:lpstr>
      <vt:lpstr>Android</vt:lpstr>
      <vt:lpstr>Android 1.0 (1.0)  septiembre 2008</vt:lpstr>
      <vt:lpstr>Android 1.1 (1.1) febrero 2009</vt:lpstr>
      <vt:lpstr>Android Cupcake (1.5)  abril 2009</vt:lpstr>
      <vt:lpstr>Android donut (1.6) septiembre 2009</vt:lpstr>
      <vt:lpstr>Android eclair (2.0-2.1)  octubre 2009</vt:lpstr>
      <vt:lpstr>Android eclair (2.0-2.1)  octubre 2009</vt:lpstr>
      <vt:lpstr>Android eclair (2.0-2.1)  octubre 2009</vt:lpstr>
      <vt:lpstr>Android froyo (2.2-2.2.3) mayo 2010</vt:lpstr>
      <vt:lpstr>Android froyo (2.2-2.2.3) mayo 2010</vt:lpstr>
      <vt:lpstr>Android froyo (2.2-2.2.3) mayo 2010</vt:lpstr>
      <vt:lpstr>Android froyo (2.2-2.2.3) mayo 2010</vt:lpstr>
      <vt:lpstr>Android gingerbread (2.3-2.3.7) diciembre 2010</vt:lpstr>
      <vt:lpstr>Android gingerbread (2.3-2.3.7) diciembre 2010</vt:lpstr>
      <vt:lpstr>Android gingerbread (2.3-2.3.7) diciembre 2010</vt:lpstr>
      <vt:lpstr>Android gingerbread (2.3-2.3.7) diciembre 2010</vt:lpstr>
      <vt:lpstr>Android gingerbread (2.3-2.3.7) diciembre 2010</vt:lpstr>
      <vt:lpstr>Android gingerbread (2.3-2.3.7) diciembre 2010</vt:lpstr>
      <vt:lpstr>Android honeycomb (3.0-3.2.6) febrero 2011</vt:lpstr>
      <vt:lpstr>Android honeycomb (3.0-3.2.6) febrero 2011</vt:lpstr>
      <vt:lpstr>Android honeycomb (3.0-3.2.6) febrero 2011</vt:lpstr>
      <vt:lpstr>Android honeycomb (3.0-3.2.6) febrero 2011</vt:lpstr>
      <vt:lpstr>Android honeycomb (3.0-3.2.6) febrero 2011</vt:lpstr>
      <vt:lpstr>Android honeycomb (3.0-3.2.6) febrero 2011</vt:lpstr>
      <vt:lpstr>Android honeycomb (3.0-3.2.6) febrero 2011</vt:lpstr>
      <vt:lpstr>Android honeycomb (3.0-3.2.6) febrero 2011</vt:lpstr>
      <vt:lpstr>PowerPoint Presentation</vt:lpstr>
      <vt:lpstr>PowerPoint Presentation</vt:lpstr>
      <vt:lpstr>PowerPoint Presentation</vt:lpstr>
      <vt:lpstr>PowerPoint Presentation</vt:lpstr>
      <vt:lpstr>Android jelly bean (4.1-4.3.1) junio 2011</vt:lpstr>
      <vt:lpstr>Android jelly bean (4.1-4.3.1) junio 2011</vt:lpstr>
      <vt:lpstr>Android jelly bean (4.1-4.3.1) junio 2011</vt:lpstr>
      <vt:lpstr>Android jelly bean (4.1-4.3.1) junio 2011</vt:lpstr>
      <vt:lpstr>Android jelly bean (4.1-4.3.1) junio 2011</vt:lpstr>
      <vt:lpstr>Android jelly bean (4.1-4.3.1) junio 2011</vt:lpstr>
      <vt:lpstr>Android jelly bean (4.1-4.3.1) junio 2011</vt:lpstr>
      <vt:lpstr>Android kitkat (4.4-4.4.4)  octubre 2013</vt:lpstr>
      <vt:lpstr>Android kitkat (4.4-4.4.4)  octubre 2013</vt:lpstr>
      <vt:lpstr>Android kitkat (4.4-4.4.4)  octubre 2013</vt:lpstr>
      <vt:lpstr>Android kitkat (4.4-4.4.4)  octubre 2013</vt:lpstr>
      <vt:lpstr>Android kitkat (4.4-4.4.4)  octubre 2013</vt:lpstr>
      <vt:lpstr>Android lollipop (5.0-5.1.1) noviembre 2014 </vt:lpstr>
      <vt:lpstr>Android lollipop (5.0-5.1.1) noviembre 2014 </vt:lpstr>
      <vt:lpstr>Android lollipop (5.0-5.1.1) noviembre 2014 </vt:lpstr>
      <vt:lpstr>Android lollipop (5.0-5.1.1) noviembre 2014 </vt:lpstr>
      <vt:lpstr>Android lollipop (5.0-5.1.1) noviembre 2014 </vt:lpstr>
      <vt:lpstr>Android lollipop (5.0-5.1.1) noviembre 2014 </vt:lpstr>
      <vt:lpstr>Android marshmallow (6.0-6.0.1)  octubre 2015</vt:lpstr>
      <vt:lpstr>Android marshmallow (6.0-6.0.1)  octubre 2015</vt:lpstr>
      <vt:lpstr>Android nougat (7.0-7.1.2) junio 2016</vt:lpstr>
      <vt:lpstr>Android nougat (7.0-7.1.2) junio 2016</vt:lpstr>
      <vt:lpstr>Android oreo (8.0-8.1) agosto 2017</vt:lpstr>
      <vt:lpstr>Android oreo (8.0-8.1) agosto 2017</vt:lpstr>
      <vt:lpstr>Android oreo (8.0-8.1) agosto 2017</vt:lpstr>
      <vt:lpstr>Android pie (9.0) septiembre 2018</vt:lpstr>
      <vt:lpstr>Android 10 (10.0)  septiembre 2018</vt:lpstr>
      <vt:lpstr>Android 10 (10.0)  septiembre 2018</vt:lpstr>
      <vt:lpstr>Android 11 (11.0)  septiembre 2020</vt:lpstr>
      <vt:lpstr>Android 11 (11.0)  septiembre 2020</vt:lpstr>
      <vt:lpstr>Android 12  (12.0 – 12L)  octubre 2021</vt:lpstr>
      <vt:lpstr>Android 13 (13.0)  agosto 2022</vt:lpstr>
      <vt:lpstr>Achitecture</vt:lpstr>
      <vt:lpstr>PowerPoint Presentation</vt:lpstr>
    </vt:vector>
  </TitlesOfParts>
  <Manager/>
  <Company>ULPGC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Administración de Sistemas Operativos</dc:title>
  <dc:subject/>
  <dc:creator>José Miguel Santos Espino</dc:creator>
  <cp:keywords/>
  <dc:description/>
  <cp:lastModifiedBy>Marilola Afonso</cp:lastModifiedBy>
  <cp:revision>266</cp:revision>
  <cp:lastPrinted>2017-09-04T09:45:52Z</cp:lastPrinted>
  <dcterms:created xsi:type="dcterms:W3CDTF">2015-09-03T17:13:04Z</dcterms:created>
  <dcterms:modified xsi:type="dcterms:W3CDTF">2022-10-03T12:28:36Z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0x0101006B6E6333F091A840B61B3C978660F9BB</vt:lpwstr>
  </property>
</Properties>
</file>